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63" r:id="rId3"/>
    <p:sldId id="364" r:id="rId4"/>
    <p:sldId id="370" r:id="rId5"/>
    <p:sldId id="371" r:id="rId6"/>
    <p:sldId id="372" r:id="rId7"/>
    <p:sldId id="373" r:id="rId8"/>
    <p:sldId id="374" r:id="rId9"/>
    <p:sldId id="304" r:id="rId10"/>
    <p:sldId id="375" r:id="rId11"/>
    <p:sldId id="264" r:id="rId12"/>
    <p:sldId id="305" r:id="rId13"/>
    <p:sldId id="306" r:id="rId14"/>
    <p:sldId id="307" r:id="rId15"/>
    <p:sldId id="308" r:id="rId16"/>
    <p:sldId id="309" r:id="rId17"/>
    <p:sldId id="292" r:id="rId18"/>
    <p:sldId id="260" r:id="rId19"/>
    <p:sldId id="321" r:id="rId20"/>
    <p:sldId id="322" r:id="rId21"/>
    <p:sldId id="323" r:id="rId22"/>
    <p:sldId id="324" r:id="rId23"/>
    <p:sldId id="325" r:id="rId24"/>
    <p:sldId id="326" r:id="rId25"/>
    <p:sldId id="380" r:id="rId26"/>
    <p:sldId id="328" r:id="rId27"/>
    <p:sldId id="329" r:id="rId28"/>
    <p:sldId id="330" r:id="rId29"/>
    <p:sldId id="331" r:id="rId30"/>
    <p:sldId id="332" r:id="rId31"/>
    <p:sldId id="333" r:id="rId32"/>
    <p:sldId id="334" r:id="rId33"/>
    <p:sldId id="335" r:id="rId34"/>
    <p:sldId id="377" r:id="rId35"/>
    <p:sldId id="336" r:id="rId36"/>
    <p:sldId id="353" r:id="rId37"/>
    <p:sldId id="311" r:id="rId38"/>
    <p:sldId id="312" r:id="rId39"/>
    <p:sldId id="313" r:id="rId40"/>
    <p:sldId id="314" r:id="rId41"/>
    <p:sldId id="296" r:id="rId42"/>
    <p:sldId id="379" r:id="rId43"/>
    <p:sldId id="360" r:id="rId44"/>
    <p:sldId id="356" r:id="rId45"/>
    <p:sldId id="317" r:id="rId46"/>
    <p:sldId id="355" r:id="rId47"/>
    <p:sldId id="382" r:id="rId48"/>
    <p:sldId id="384" r:id="rId49"/>
    <p:sldId id="383" r:id="rId50"/>
    <p:sldId id="340" r:id="rId51"/>
    <p:sldId id="359" r:id="rId52"/>
    <p:sldId id="281" r:id="rId53"/>
  </p:sldIdLst>
  <p:sldSz cx="9144000" cy="5143500" type="screen16x9"/>
  <p:notesSz cx="6858000" cy="9144000"/>
  <p:custDataLst>
    <p:tags r:id="rId55"/>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47C"/>
    <a:srgbClr val="2DB2A4"/>
    <a:srgbClr val="CC0066"/>
    <a:srgbClr val="000000"/>
    <a:srgbClr val="377A8E"/>
    <a:srgbClr val="74AF47"/>
    <a:srgbClr val="455D69"/>
    <a:srgbClr val="E8EAE9"/>
    <a:srgbClr val="FCFCFC"/>
    <a:srgbClr val="CCD0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4" autoAdjust="0"/>
    <p:restoredTop sz="94414" autoAdjust="0"/>
  </p:normalViewPr>
  <p:slideViewPr>
    <p:cSldViewPr>
      <p:cViewPr varScale="1">
        <p:scale>
          <a:sx n="98" d="100"/>
          <a:sy n="98" d="100"/>
        </p:scale>
        <p:origin x="774" y="7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5AC40-01D6-4EEC-B2F0-58159F47E386}" type="doc">
      <dgm:prSet loTypeId="urn:microsoft.com/office/officeart/2005/8/layout/chevron1" loCatId="process" qsTypeId="urn:microsoft.com/office/officeart/2005/8/quickstyle/simple4" qsCatId="simple" csTypeId="urn:microsoft.com/office/officeart/2005/8/colors/accent1_2" csCatId="accent1" phldr="1"/>
      <dgm:spPr/>
    </dgm:pt>
    <dgm:pt modelId="{1521DEE1-5499-479F-807F-32743ABE4964}">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开发能力</a:t>
          </a:r>
          <a:endParaRPr lang="zh-CN" altLang="en-US" sz="1800" dirty="0">
            <a:latin typeface="微软雅黑" panose="020B0503020204020204" pitchFamily="34" charset="-122"/>
            <a:ea typeface="微软雅黑" panose="020B0503020204020204" pitchFamily="34" charset="-122"/>
          </a:endParaRPr>
        </a:p>
      </dgm:t>
    </dgm:pt>
    <dgm:pt modelId="{F9CA6506-54FB-45B7-8453-914523990E57}" type="parTrans" cxnId="{3699153F-C25B-434E-821D-4C1604909BB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983486EE-B6A7-4A7C-8058-BB19B009E6AC}" type="sibTrans" cxnId="{3699153F-C25B-434E-821D-4C1604909BB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CFC0DA5-6F94-4073-BE7A-059381D71F18}">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运行能力</a:t>
          </a:r>
          <a:endParaRPr lang="zh-CN" altLang="en-US" sz="1800" dirty="0">
            <a:latin typeface="微软雅黑" panose="020B0503020204020204" pitchFamily="34" charset="-122"/>
            <a:ea typeface="微软雅黑" panose="020B0503020204020204" pitchFamily="34" charset="-122"/>
          </a:endParaRPr>
        </a:p>
      </dgm:t>
    </dgm:pt>
    <dgm:pt modelId="{F78B1C0A-27EF-49A5-B9AA-3B694D58A3C9}" type="parTrans" cxnId="{B4978AC6-EE14-4173-B7CA-1B09C1831F3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DC5191C-2B54-45E0-9696-B7E8918D309A}" type="sibTrans" cxnId="{B4978AC6-EE14-4173-B7CA-1B09C1831F3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618A1E8-2631-4471-BD35-F5F12EA10831}">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管理能力</a:t>
          </a:r>
          <a:endParaRPr lang="zh-CN" altLang="en-US" sz="1800" dirty="0">
            <a:latin typeface="微软雅黑" panose="020B0503020204020204" pitchFamily="34" charset="-122"/>
            <a:ea typeface="微软雅黑" panose="020B0503020204020204" pitchFamily="34" charset="-122"/>
          </a:endParaRPr>
        </a:p>
      </dgm:t>
    </dgm:pt>
    <dgm:pt modelId="{E67F4785-1CCE-400D-A201-7696EB87846D}" type="parTrans" cxnId="{78E60D2D-2A61-467C-B1BB-C77125EB0E6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9859D5B-CFB1-4447-96BB-9C3A1C908990}" type="sibTrans" cxnId="{78E60D2D-2A61-467C-B1BB-C77125EB0E6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147EEFD-9B92-4F9A-8667-29BB3433B86C}" type="pres">
      <dgm:prSet presAssocID="{5A75AC40-01D6-4EEC-B2F0-58159F47E386}" presName="Name0" presStyleCnt="0">
        <dgm:presLayoutVars>
          <dgm:dir/>
          <dgm:animLvl val="lvl"/>
          <dgm:resizeHandles val="exact"/>
        </dgm:presLayoutVars>
      </dgm:prSet>
      <dgm:spPr/>
    </dgm:pt>
    <dgm:pt modelId="{D9B7F850-7DAC-4475-9F67-399CD4446BD2}" type="pres">
      <dgm:prSet presAssocID="{1521DEE1-5499-479F-807F-32743ABE4964}" presName="parTxOnly" presStyleLbl="node1" presStyleIdx="0" presStyleCnt="3">
        <dgm:presLayoutVars>
          <dgm:chMax val="0"/>
          <dgm:chPref val="0"/>
          <dgm:bulletEnabled val="1"/>
        </dgm:presLayoutVars>
      </dgm:prSet>
      <dgm:spPr/>
      <dgm:t>
        <a:bodyPr/>
        <a:lstStyle/>
        <a:p>
          <a:endParaRPr lang="zh-CN" altLang="en-US"/>
        </a:p>
      </dgm:t>
    </dgm:pt>
    <dgm:pt modelId="{15AE40FF-A867-401F-8273-3F066DCE3A50}" type="pres">
      <dgm:prSet presAssocID="{983486EE-B6A7-4A7C-8058-BB19B009E6AC}" presName="parTxOnlySpace" presStyleCnt="0"/>
      <dgm:spPr/>
    </dgm:pt>
    <dgm:pt modelId="{625D0904-8A46-4F8F-B4E1-002326DAB417}" type="pres">
      <dgm:prSet presAssocID="{CCFC0DA5-6F94-4073-BE7A-059381D71F18}" presName="parTxOnly" presStyleLbl="node1" presStyleIdx="1" presStyleCnt="3">
        <dgm:presLayoutVars>
          <dgm:chMax val="0"/>
          <dgm:chPref val="0"/>
          <dgm:bulletEnabled val="1"/>
        </dgm:presLayoutVars>
      </dgm:prSet>
      <dgm:spPr/>
      <dgm:t>
        <a:bodyPr/>
        <a:lstStyle/>
        <a:p>
          <a:endParaRPr lang="zh-CN" altLang="en-US"/>
        </a:p>
      </dgm:t>
    </dgm:pt>
    <dgm:pt modelId="{0837974E-9CA5-40B2-A268-8075192DBE8B}" type="pres">
      <dgm:prSet presAssocID="{8DC5191C-2B54-45E0-9696-B7E8918D309A}" presName="parTxOnlySpace" presStyleCnt="0"/>
      <dgm:spPr/>
    </dgm:pt>
    <dgm:pt modelId="{8ECA5847-DE7A-4AA2-B7D3-63BB91DE7DFF}" type="pres">
      <dgm:prSet presAssocID="{7618A1E8-2631-4471-BD35-F5F12EA10831}" presName="parTxOnly" presStyleLbl="node1" presStyleIdx="2" presStyleCnt="3">
        <dgm:presLayoutVars>
          <dgm:chMax val="0"/>
          <dgm:chPref val="0"/>
          <dgm:bulletEnabled val="1"/>
        </dgm:presLayoutVars>
      </dgm:prSet>
      <dgm:spPr/>
      <dgm:t>
        <a:bodyPr/>
        <a:lstStyle/>
        <a:p>
          <a:endParaRPr lang="zh-CN" altLang="en-US"/>
        </a:p>
      </dgm:t>
    </dgm:pt>
  </dgm:ptLst>
  <dgm:cxnLst>
    <dgm:cxn modelId="{BE8D0406-8608-476F-83F2-54BC156BDF59}" type="presOf" srcId="{CCFC0DA5-6F94-4073-BE7A-059381D71F18}" destId="{625D0904-8A46-4F8F-B4E1-002326DAB417}" srcOrd="0" destOrd="0" presId="urn:microsoft.com/office/officeart/2005/8/layout/chevron1"/>
    <dgm:cxn modelId="{5EE97B4D-F15B-40BA-BC02-89AA6A366A50}" type="presOf" srcId="{5A75AC40-01D6-4EEC-B2F0-58159F47E386}" destId="{F147EEFD-9B92-4F9A-8667-29BB3433B86C}" srcOrd="0" destOrd="0" presId="urn:microsoft.com/office/officeart/2005/8/layout/chevron1"/>
    <dgm:cxn modelId="{B4978AC6-EE14-4173-B7CA-1B09C1831F39}" srcId="{5A75AC40-01D6-4EEC-B2F0-58159F47E386}" destId="{CCFC0DA5-6F94-4073-BE7A-059381D71F18}" srcOrd="1" destOrd="0" parTransId="{F78B1C0A-27EF-49A5-B9AA-3B694D58A3C9}" sibTransId="{8DC5191C-2B54-45E0-9696-B7E8918D309A}"/>
    <dgm:cxn modelId="{78E60D2D-2A61-467C-B1BB-C77125EB0E61}" srcId="{5A75AC40-01D6-4EEC-B2F0-58159F47E386}" destId="{7618A1E8-2631-4471-BD35-F5F12EA10831}" srcOrd="2" destOrd="0" parTransId="{E67F4785-1CCE-400D-A201-7696EB87846D}" sibTransId="{A9859D5B-CFB1-4447-96BB-9C3A1C908990}"/>
    <dgm:cxn modelId="{0CF89867-A9F0-401C-8508-3E92CFD43970}" type="presOf" srcId="{7618A1E8-2631-4471-BD35-F5F12EA10831}" destId="{8ECA5847-DE7A-4AA2-B7D3-63BB91DE7DFF}" srcOrd="0" destOrd="0" presId="urn:microsoft.com/office/officeart/2005/8/layout/chevron1"/>
    <dgm:cxn modelId="{1F5CA9CB-1B81-4173-97D2-E3DA6D9F91D7}" type="presOf" srcId="{1521DEE1-5499-479F-807F-32743ABE4964}" destId="{D9B7F850-7DAC-4475-9F67-399CD4446BD2}" srcOrd="0" destOrd="0" presId="urn:microsoft.com/office/officeart/2005/8/layout/chevron1"/>
    <dgm:cxn modelId="{3699153F-C25B-434E-821D-4C1604909BB1}" srcId="{5A75AC40-01D6-4EEC-B2F0-58159F47E386}" destId="{1521DEE1-5499-479F-807F-32743ABE4964}" srcOrd="0" destOrd="0" parTransId="{F9CA6506-54FB-45B7-8453-914523990E57}" sibTransId="{983486EE-B6A7-4A7C-8058-BB19B009E6AC}"/>
    <dgm:cxn modelId="{264084D8-9DED-4A42-8BA9-5472AD38F585}" type="presParOf" srcId="{F147EEFD-9B92-4F9A-8667-29BB3433B86C}" destId="{D9B7F850-7DAC-4475-9F67-399CD4446BD2}" srcOrd="0" destOrd="0" presId="urn:microsoft.com/office/officeart/2005/8/layout/chevron1"/>
    <dgm:cxn modelId="{8912352D-AB8D-4410-9E09-092ADAE73543}" type="presParOf" srcId="{F147EEFD-9B92-4F9A-8667-29BB3433B86C}" destId="{15AE40FF-A867-401F-8273-3F066DCE3A50}" srcOrd="1" destOrd="0" presId="urn:microsoft.com/office/officeart/2005/8/layout/chevron1"/>
    <dgm:cxn modelId="{4B00C567-0DCE-49D6-A069-BB297FB59814}" type="presParOf" srcId="{F147EEFD-9B92-4F9A-8667-29BB3433B86C}" destId="{625D0904-8A46-4F8F-B4E1-002326DAB417}" srcOrd="2" destOrd="0" presId="urn:microsoft.com/office/officeart/2005/8/layout/chevron1"/>
    <dgm:cxn modelId="{C87D7E49-2ED9-414E-9889-94FAC535C534}" type="presParOf" srcId="{F147EEFD-9B92-4F9A-8667-29BB3433B86C}" destId="{0837974E-9CA5-40B2-A268-8075192DBE8B}" srcOrd="3" destOrd="0" presId="urn:microsoft.com/office/officeart/2005/8/layout/chevron1"/>
    <dgm:cxn modelId="{33A87DD2-7395-4071-A383-83967CB8C5EF}" type="presParOf" srcId="{F147EEFD-9B92-4F9A-8667-29BB3433B86C}" destId="{8ECA5847-DE7A-4AA2-B7D3-63BB91DE7DF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7F850-7DAC-4475-9F67-399CD4446BD2}">
      <dsp:nvSpPr>
        <dsp:cNvPr id="0" name=""/>
        <dsp:cNvSpPr/>
      </dsp:nvSpPr>
      <dsp:spPr>
        <a:xfrm>
          <a:off x="1785"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开发能力</a:t>
          </a:r>
          <a:endParaRPr lang="zh-CN" altLang="en-US" sz="1800" kern="1200" dirty="0">
            <a:latin typeface="微软雅黑" panose="020B0503020204020204" pitchFamily="34" charset="-122"/>
            <a:ea typeface="微软雅黑" panose="020B0503020204020204" pitchFamily="34" charset="-122"/>
          </a:endParaRPr>
        </a:p>
      </dsp:txBody>
      <dsp:txXfrm>
        <a:off x="436958" y="1596826"/>
        <a:ext cx="1305521" cy="870346"/>
      </dsp:txXfrm>
    </dsp:sp>
    <dsp:sp modelId="{625D0904-8A46-4F8F-B4E1-002326DAB417}">
      <dsp:nvSpPr>
        <dsp:cNvPr id="0" name=""/>
        <dsp:cNvSpPr/>
      </dsp:nvSpPr>
      <dsp:spPr>
        <a:xfrm>
          <a:off x="196006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运行能力</a:t>
          </a:r>
          <a:endParaRPr lang="zh-CN" altLang="en-US" sz="1800" kern="1200" dirty="0">
            <a:latin typeface="微软雅黑" panose="020B0503020204020204" pitchFamily="34" charset="-122"/>
            <a:ea typeface="微软雅黑" panose="020B0503020204020204" pitchFamily="34" charset="-122"/>
          </a:endParaRPr>
        </a:p>
      </dsp:txBody>
      <dsp:txXfrm>
        <a:off x="2395239" y="1596826"/>
        <a:ext cx="1305521" cy="870346"/>
      </dsp:txXfrm>
    </dsp:sp>
    <dsp:sp modelId="{8ECA5847-DE7A-4AA2-B7D3-63BB91DE7DFF}">
      <dsp:nvSpPr>
        <dsp:cNvPr id="0" name=""/>
        <dsp:cNvSpPr/>
      </dsp:nvSpPr>
      <dsp:spPr>
        <a:xfrm>
          <a:off x="391834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管理能力</a:t>
          </a:r>
          <a:endParaRPr lang="zh-CN" altLang="en-US" sz="1800" kern="1200" dirty="0">
            <a:latin typeface="微软雅黑" panose="020B0503020204020204" pitchFamily="34" charset="-122"/>
            <a:ea typeface="微软雅黑" panose="020B0503020204020204" pitchFamily="34" charset="-122"/>
          </a:endParaRPr>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2017/2/13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23179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175114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这三张图说明的是：我们做项目时，一开始就有一些现成的组件，然后可以逐步加上项目独特的业务模块，并且能做到独立上线、独立运维管理。这样交付周期能大大缩短，成本也大大降低了。</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99889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375368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5271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19</a:t>
            </a:fld>
            <a:endParaRPr lang="zh-CN" altLang="en-US" sz="1200" smtClean="0"/>
          </a:p>
        </p:txBody>
      </p:sp>
    </p:spTree>
    <p:extLst>
      <p:ext uri="{BB962C8B-B14F-4D97-AF65-F5344CB8AC3E}">
        <p14:creationId xmlns:p14="http://schemas.microsoft.com/office/powerpoint/2010/main" val="314325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20</a:t>
            </a:fld>
            <a:endParaRPr lang="zh-CN" altLang="en-US" sz="1200" smtClean="0"/>
          </a:p>
        </p:txBody>
      </p:sp>
    </p:spTree>
    <p:extLst>
      <p:ext uri="{BB962C8B-B14F-4D97-AF65-F5344CB8AC3E}">
        <p14:creationId xmlns:p14="http://schemas.microsoft.com/office/powerpoint/2010/main" val="1998849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21</a:t>
            </a:fld>
            <a:endParaRPr lang="zh-CN" altLang="en-US" sz="1200" smtClean="0"/>
          </a:p>
        </p:txBody>
      </p:sp>
    </p:spTree>
    <p:extLst>
      <p:ext uri="{BB962C8B-B14F-4D97-AF65-F5344CB8AC3E}">
        <p14:creationId xmlns:p14="http://schemas.microsoft.com/office/powerpoint/2010/main" val="2837032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22</a:t>
            </a:fld>
            <a:endParaRPr lang="zh-CN" altLang="en-US" sz="1200" smtClean="0"/>
          </a:p>
        </p:txBody>
      </p:sp>
    </p:spTree>
    <p:extLst>
      <p:ext uri="{BB962C8B-B14F-4D97-AF65-F5344CB8AC3E}">
        <p14:creationId xmlns:p14="http://schemas.microsoft.com/office/powerpoint/2010/main" val="23889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23</a:t>
            </a:fld>
            <a:endParaRPr lang="zh-CN" altLang="en-US" sz="1200" smtClean="0"/>
          </a:p>
        </p:txBody>
      </p:sp>
    </p:spTree>
    <p:extLst>
      <p:ext uri="{BB962C8B-B14F-4D97-AF65-F5344CB8AC3E}">
        <p14:creationId xmlns:p14="http://schemas.microsoft.com/office/powerpoint/2010/main" val="50675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2042366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24</a:t>
            </a:fld>
            <a:endParaRPr lang="zh-CN" altLang="en-US" sz="1200" smtClean="0"/>
          </a:p>
        </p:txBody>
      </p:sp>
    </p:spTree>
    <p:extLst>
      <p:ext uri="{BB962C8B-B14F-4D97-AF65-F5344CB8AC3E}">
        <p14:creationId xmlns:p14="http://schemas.microsoft.com/office/powerpoint/2010/main" val="374106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25</a:t>
            </a:fld>
            <a:endParaRPr lang="zh-CN" altLang="en-US" sz="1200" smtClean="0"/>
          </a:p>
        </p:txBody>
      </p:sp>
    </p:spTree>
    <p:extLst>
      <p:ext uri="{BB962C8B-B14F-4D97-AF65-F5344CB8AC3E}">
        <p14:creationId xmlns:p14="http://schemas.microsoft.com/office/powerpoint/2010/main" val="64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26</a:t>
            </a:fld>
            <a:endParaRPr lang="zh-CN" altLang="en-US" sz="1200" smtClean="0"/>
          </a:p>
        </p:txBody>
      </p:sp>
    </p:spTree>
    <p:extLst>
      <p:ext uri="{BB962C8B-B14F-4D97-AF65-F5344CB8AC3E}">
        <p14:creationId xmlns:p14="http://schemas.microsoft.com/office/powerpoint/2010/main" val="239102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27</a:t>
            </a:fld>
            <a:endParaRPr lang="zh-CN" altLang="en-US" sz="1200" smtClean="0"/>
          </a:p>
        </p:txBody>
      </p:sp>
    </p:spTree>
    <p:extLst>
      <p:ext uri="{BB962C8B-B14F-4D97-AF65-F5344CB8AC3E}">
        <p14:creationId xmlns:p14="http://schemas.microsoft.com/office/powerpoint/2010/main" val="1348518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28</a:t>
            </a:fld>
            <a:endParaRPr lang="zh-CN" altLang="en-US" sz="1200" smtClean="0"/>
          </a:p>
        </p:txBody>
      </p:sp>
    </p:spTree>
    <p:extLst>
      <p:ext uri="{BB962C8B-B14F-4D97-AF65-F5344CB8AC3E}">
        <p14:creationId xmlns:p14="http://schemas.microsoft.com/office/powerpoint/2010/main" val="3798900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29</a:t>
            </a:fld>
            <a:endParaRPr lang="zh-CN" altLang="en-US" sz="1200" smtClean="0"/>
          </a:p>
        </p:txBody>
      </p:sp>
    </p:spTree>
    <p:extLst>
      <p:ext uri="{BB962C8B-B14F-4D97-AF65-F5344CB8AC3E}">
        <p14:creationId xmlns:p14="http://schemas.microsoft.com/office/powerpoint/2010/main" val="2780329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30</a:t>
            </a:fld>
            <a:endParaRPr lang="zh-CN" altLang="en-US" sz="1200" smtClean="0"/>
          </a:p>
        </p:txBody>
      </p:sp>
    </p:spTree>
    <p:extLst>
      <p:ext uri="{BB962C8B-B14F-4D97-AF65-F5344CB8AC3E}">
        <p14:creationId xmlns:p14="http://schemas.microsoft.com/office/powerpoint/2010/main" val="4151442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31</a:t>
            </a:fld>
            <a:endParaRPr lang="zh-CN" altLang="en-US" sz="1200" smtClean="0"/>
          </a:p>
        </p:txBody>
      </p:sp>
    </p:spTree>
    <p:extLst>
      <p:ext uri="{BB962C8B-B14F-4D97-AF65-F5344CB8AC3E}">
        <p14:creationId xmlns:p14="http://schemas.microsoft.com/office/powerpoint/2010/main" val="1391881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32</a:t>
            </a:fld>
            <a:endParaRPr lang="zh-CN" altLang="en-US" sz="1200" smtClean="0"/>
          </a:p>
        </p:txBody>
      </p:sp>
    </p:spTree>
    <p:extLst>
      <p:ext uri="{BB962C8B-B14F-4D97-AF65-F5344CB8AC3E}">
        <p14:creationId xmlns:p14="http://schemas.microsoft.com/office/powerpoint/2010/main" val="297135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33</a:t>
            </a:fld>
            <a:endParaRPr lang="zh-CN" altLang="en-US" sz="1200" smtClean="0"/>
          </a:p>
        </p:txBody>
      </p:sp>
    </p:spTree>
    <p:extLst>
      <p:ext uri="{BB962C8B-B14F-4D97-AF65-F5344CB8AC3E}">
        <p14:creationId xmlns:p14="http://schemas.microsoft.com/office/powerpoint/2010/main" val="194306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2064755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34</a:t>
            </a:fld>
            <a:endParaRPr lang="zh-CN" altLang="en-US" sz="1200" smtClean="0"/>
          </a:p>
        </p:txBody>
      </p:sp>
    </p:spTree>
    <p:extLst>
      <p:ext uri="{BB962C8B-B14F-4D97-AF65-F5344CB8AC3E}">
        <p14:creationId xmlns:p14="http://schemas.microsoft.com/office/powerpoint/2010/main" val="1100945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2017/2/13</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35</a:t>
            </a:fld>
            <a:endParaRPr lang="zh-CN" altLang="en-US" sz="1200" smtClean="0"/>
          </a:p>
        </p:txBody>
      </p:sp>
    </p:spTree>
    <p:extLst>
      <p:ext uri="{BB962C8B-B14F-4D97-AF65-F5344CB8AC3E}">
        <p14:creationId xmlns:p14="http://schemas.microsoft.com/office/powerpoint/2010/main" val="3324234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extLst>
      <p:ext uri="{BB962C8B-B14F-4D97-AF65-F5344CB8AC3E}">
        <p14:creationId xmlns:p14="http://schemas.microsoft.com/office/powerpoint/2010/main" val="1886274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extLst>
      <p:ext uri="{BB962C8B-B14F-4D97-AF65-F5344CB8AC3E}">
        <p14:creationId xmlns:p14="http://schemas.microsoft.com/office/powerpoint/2010/main" val="1751703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extLst>
      <p:ext uri="{BB962C8B-B14F-4D97-AF65-F5344CB8AC3E}">
        <p14:creationId xmlns:p14="http://schemas.microsoft.com/office/powerpoint/2010/main" val="3978581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extLst>
      <p:ext uri="{BB962C8B-B14F-4D97-AF65-F5344CB8AC3E}">
        <p14:creationId xmlns:p14="http://schemas.microsoft.com/office/powerpoint/2010/main" val="18617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extLst>
      <p:ext uri="{BB962C8B-B14F-4D97-AF65-F5344CB8AC3E}">
        <p14:creationId xmlns:p14="http://schemas.microsoft.com/office/powerpoint/2010/main" val="3607604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运行环境：以集群的方式提高系统的并发能力和高可用性</a:t>
            </a:r>
            <a:endParaRPr lang="en-US" altLang="zh-CN" dirty="0" smtClean="0"/>
          </a:p>
          <a:p>
            <a:r>
              <a:rPr lang="en-US" altLang="zh-CN" dirty="0" smtClean="0"/>
              <a:t>API</a:t>
            </a:r>
            <a:r>
              <a:rPr lang="zh-CN" altLang="en-US" dirty="0" smtClean="0"/>
              <a:t>治理：在网关进行</a:t>
            </a:r>
            <a:r>
              <a:rPr lang="en-US" altLang="zh-CN" dirty="0" smtClean="0"/>
              <a:t>API</a:t>
            </a:r>
            <a:r>
              <a:rPr lang="zh-CN" altLang="en-US" dirty="0" smtClean="0"/>
              <a:t>的</a:t>
            </a:r>
            <a:r>
              <a:rPr lang="zh-CN" altLang="en-US" sz="1200" dirty="0" smtClean="0"/>
              <a:t>开放、授权、统计、计费、限流、限并发等</a:t>
            </a:r>
            <a:endParaRPr lang="en-US" altLang="zh-CN" sz="1200" dirty="0" smtClean="0"/>
          </a:p>
          <a:p>
            <a:r>
              <a:rPr lang="zh-CN" altLang="en-US" dirty="0" smtClean="0"/>
              <a:t>微服务开发：结合轻量级注册中心、客户端路由、请求重试、请求追踪及统计功能，简化微服务开发及治理</a:t>
            </a:r>
            <a:endParaRPr lang="en-US" altLang="zh-CN" dirty="0" smtClean="0"/>
          </a:p>
          <a:p>
            <a:r>
              <a:rPr lang="zh-CN" altLang="en-US" dirty="0" smtClean="0"/>
              <a:t>开发及测试环境：以自动化构建和部署工具提高效率、以统一的环境节省硬件资源、简化管理及运维的复杂性，并在开发阶段发现性能问题。</a:t>
            </a:r>
            <a:endParaRPr lang="en-US" altLang="zh-CN"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43</a:t>
            </a:fld>
            <a:endParaRPr lang="zh-CN" altLang="en-US" sz="1200" smtClean="0"/>
          </a:p>
        </p:txBody>
      </p:sp>
    </p:spTree>
    <p:extLst>
      <p:ext uri="{BB962C8B-B14F-4D97-AF65-F5344CB8AC3E}">
        <p14:creationId xmlns:p14="http://schemas.microsoft.com/office/powerpoint/2010/main" val="340599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extLst>
      <p:ext uri="{BB962C8B-B14F-4D97-AF65-F5344CB8AC3E}">
        <p14:creationId xmlns:p14="http://schemas.microsoft.com/office/powerpoint/2010/main" val="190017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3072927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extLst>
      <p:ext uri="{BB962C8B-B14F-4D97-AF65-F5344CB8AC3E}">
        <p14:creationId xmlns:p14="http://schemas.microsoft.com/office/powerpoint/2010/main" val="806466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46</a:t>
            </a:fld>
            <a:endParaRPr lang="zh-CN" altLang="en-US"/>
          </a:p>
        </p:txBody>
      </p:sp>
    </p:spTree>
    <p:extLst>
      <p:ext uri="{BB962C8B-B14F-4D97-AF65-F5344CB8AC3E}">
        <p14:creationId xmlns:p14="http://schemas.microsoft.com/office/powerpoint/2010/main" val="73781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47</a:t>
            </a:fld>
            <a:endParaRPr lang="zh-CN" altLang="en-US" sz="1200" smtClean="0"/>
          </a:p>
        </p:txBody>
      </p:sp>
    </p:spTree>
    <p:extLst>
      <p:ext uri="{BB962C8B-B14F-4D97-AF65-F5344CB8AC3E}">
        <p14:creationId xmlns:p14="http://schemas.microsoft.com/office/powerpoint/2010/main" val="1880098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48</a:t>
            </a:fld>
            <a:endParaRPr lang="zh-CN" altLang="en-US" sz="1200" smtClean="0"/>
          </a:p>
        </p:txBody>
      </p:sp>
    </p:spTree>
    <p:extLst>
      <p:ext uri="{BB962C8B-B14F-4D97-AF65-F5344CB8AC3E}">
        <p14:creationId xmlns:p14="http://schemas.microsoft.com/office/powerpoint/2010/main" val="1221286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49</a:t>
            </a:fld>
            <a:endParaRPr lang="zh-CN" altLang="en-US" sz="1200" smtClean="0"/>
          </a:p>
        </p:txBody>
      </p:sp>
    </p:spTree>
    <p:extLst>
      <p:ext uri="{BB962C8B-B14F-4D97-AF65-F5344CB8AC3E}">
        <p14:creationId xmlns:p14="http://schemas.microsoft.com/office/powerpoint/2010/main" val="3214074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50</a:t>
            </a:fld>
            <a:endParaRPr lang="zh-CN" altLang="en-US" sz="1200" smtClean="0"/>
          </a:p>
        </p:txBody>
      </p:sp>
    </p:spTree>
    <p:extLst>
      <p:ext uri="{BB962C8B-B14F-4D97-AF65-F5344CB8AC3E}">
        <p14:creationId xmlns:p14="http://schemas.microsoft.com/office/powerpoint/2010/main" val="4153135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97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A1C198-465C-4493-BF35-49133480DB08}" type="datetime1">
              <a:rPr lang="zh-CN" altLang="en-US" smtClean="0"/>
              <a:pPr/>
              <a:t>2017/2/13</a:t>
            </a:fld>
            <a:endParaRPr lang="zh-CN" altLang="en-US" sz="1200" smtClean="0"/>
          </a:p>
        </p:txBody>
      </p:sp>
      <p:sp>
        <p:nvSpPr>
          <p:cNvPr id="297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32EE29C-115C-4B31-B78A-00B0F2C58639}" type="slidenum">
              <a:rPr lang="zh-CN" altLang="en-US" smtClean="0"/>
              <a:pPr/>
              <a:t>51</a:t>
            </a:fld>
            <a:endParaRPr lang="zh-CN" altLang="en-US" sz="1200" smtClean="0"/>
          </a:p>
        </p:txBody>
      </p:sp>
    </p:spTree>
    <p:extLst>
      <p:ext uri="{BB962C8B-B14F-4D97-AF65-F5344CB8AC3E}">
        <p14:creationId xmlns:p14="http://schemas.microsoft.com/office/powerpoint/2010/main" val="35146904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52</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2221145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428883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70321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45143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414049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2017/2/13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2017/2/13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2017/2/13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A0394887-D5BA-4971-8FE2-818009A2A100}" type="datetime1">
              <a:rPr lang="zh-CN" altLang="en-US"/>
              <a:pPr>
                <a:defRPr/>
              </a:pPr>
              <a:t>2017/2/13</a:t>
            </a:fld>
            <a:endParaRPr lang="zh-CN" altLang="en-US" sz="135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A99F6A7C-AAC1-4DE0-B350-0714530BCC70}" type="slidenum">
              <a:rPr lang="zh-CN" altLang="en-US"/>
              <a:pPr>
                <a:defRPr/>
              </a:pPr>
              <a:t>‹#›</a:t>
            </a:fld>
            <a:endParaRPr lang="zh-CN" altLang="en-US" sz="1350">
              <a:solidFill>
                <a:schemeClr val="tx1"/>
              </a:solidFill>
            </a:endParaRPr>
          </a:p>
        </p:txBody>
      </p:sp>
    </p:spTree>
    <p:extLst>
      <p:ext uri="{BB962C8B-B14F-4D97-AF65-F5344CB8AC3E}">
        <p14:creationId xmlns:p14="http://schemas.microsoft.com/office/powerpoint/2010/main" val="135724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2017/2/13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2017/2/13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2017/2/13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2017/2/13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2017/2/13</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2017/2/13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2017/2/13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2017/2/13</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v.youku.com/v_show/id_XMjQ5NjY2NzU1Mg==.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v.youku.com/v_show/id_XMjQ5ODEwNTk1Mg==.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v.youku.com/v_show/id_XMTU1NjM1MDg2OA==.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4.png"/><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6.wmf"/><Relationship Id="rId5" Type="http://schemas.openxmlformats.org/officeDocument/2006/relationships/image" Target="../media/image35.png"/><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5.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2" y="346720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4139952" y="3467204"/>
            <a:ext cx="43924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100" dirty="0">
                <a:solidFill>
                  <a:srgbClr val="2DB2A4"/>
                </a:solidFill>
                <a:latin typeface="微软雅黑" panose="020B0503020204020204" pitchFamily="34" charset="-122"/>
                <a:ea typeface="微软雅黑" panose="020B0503020204020204" pitchFamily="34" charset="-122"/>
              </a:rPr>
              <a:t>神州数码</a:t>
            </a:r>
            <a:r>
              <a:rPr lang="en-US" altLang="zh-CN" sz="1600" b="1" spc="100" dirty="0">
                <a:solidFill>
                  <a:srgbClr val="2DB2A4"/>
                </a:solidFill>
                <a:latin typeface="微软雅黑" panose="020B0503020204020204" pitchFamily="34" charset="-122"/>
                <a:ea typeface="微软雅黑" panose="020B0503020204020204" pitchFamily="34" charset="-122"/>
              </a:rPr>
              <a:t>•</a:t>
            </a:r>
            <a:r>
              <a:rPr lang="zh-CN" altLang="en-US" sz="1600" b="1" spc="100" dirty="0">
                <a:solidFill>
                  <a:srgbClr val="2DB2A4"/>
                </a:solidFill>
                <a:latin typeface="微软雅黑" panose="020B0503020204020204" pitchFamily="34" charset="-122"/>
                <a:ea typeface="微软雅黑" panose="020B0503020204020204" pitchFamily="34" charset="-122"/>
              </a:rPr>
              <a:t>解决方案中心</a:t>
            </a:r>
            <a:r>
              <a:rPr lang="en-US" altLang="zh-CN" sz="1600" b="1" spc="100" dirty="0">
                <a:solidFill>
                  <a:srgbClr val="2DB2A4"/>
                </a:solidFill>
                <a:latin typeface="微软雅黑" panose="020B0503020204020204" pitchFamily="34" charset="-122"/>
                <a:ea typeface="微软雅黑" panose="020B0503020204020204" pitchFamily="34" charset="-122"/>
              </a:rPr>
              <a:t>•</a:t>
            </a:r>
            <a:r>
              <a:rPr lang="zh-CN" altLang="en-US" sz="1600" b="1" spc="100" dirty="0">
                <a:solidFill>
                  <a:srgbClr val="2DB2A4"/>
                </a:solidFill>
                <a:latin typeface="微软雅黑" panose="020B0503020204020204" pitchFamily="34" charset="-122"/>
                <a:ea typeface="微软雅黑" panose="020B0503020204020204" pitchFamily="34" charset="-122"/>
              </a:rPr>
              <a:t>技术部</a:t>
            </a:r>
            <a:endParaRPr lang="en-US" altLang="zh-CN" sz="1600" b="1" spc="100" dirty="0">
              <a:solidFill>
                <a:srgbClr val="2DB2A4"/>
              </a:solidFill>
              <a:latin typeface="微软雅黑" panose="020B0503020204020204" pitchFamily="34" charset="-122"/>
              <a:ea typeface="微软雅黑" panose="020B0503020204020204" pitchFamily="34" charset="-122"/>
            </a:endParaRPr>
          </a:p>
        </p:txBody>
      </p:sp>
      <p:sp>
        <p:nvSpPr>
          <p:cNvPr id="5" name="TextBox 7"/>
          <p:cNvSpPr>
            <a:spLocks noChangeArrowheads="1"/>
          </p:cNvSpPr>
          <p:nvPr/>
        </p:nvSpPr>
        <p:spPr bwMode="auto">
          <a:xfrm>
            <a:off x="2195736" y="1768872"/>
            <a:ext cx="58326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b="1" spc="300" dirty="0" smtClean="0">
                <a:solidFill>
                  <a:schemeClr val="bg1"/>
                </a:solidFill>
                <a:latin typeface="微软雅黑" pitchFamily="34" charset="-122"/>
                <a:ea typeface="微软雅黑" pitchFamily="34" charset="-122"/>
                <a:sym typeface="微软雅黑" pitchFamily="34" charset="-122"/>
              </a:rPr>
              <a:t>轻量级</a:t>
            </a:r>
            <a:r>
              <a:rPr lang="en-US" altLang="zh-CN" sz="4000" b="1" spc="300" dirty="0" smtClean="0">
                <a:solidFill>
                  <a:schemeClr val="bg1"/>
                </a:solidFill>
                <a:latin typeface="微软雅黑" pitchFamily="34" charset="-122"/>
                <a:ea typeface="微软雅黑" pitchFamily="34" charset="-122"/>
                <a:sym typeface="微软雅黑" pitchFamily="34" charset="-122"/>
              </a:rPr>
              <a:t>·</a:t>
            </a:r>
            <a:r>
              <a:rPr lang="zh-CN" altLang="en-US" sz="4000" b="1" spc="300" dirty="0" smtClean="0">
                <a:solidFill>
                  <a:schemeClr val="bg1"/>
                </a:solidFill>
                <a:latin typeface="微软雅黑" pitchFamily="34" charset="-122"/>
                <a:ea typeface="微软雅黑" pitchFamily="34" charset="-122"/>
                <a:sym typeface="微软雅黑" pitchFamily="34" charset="-122"/>
              </a:rPr>
              <a:t>微服务架构方案</a:t>
            </a:r>
            <a:endParaRPr lang="zh-CN" altLang="en-US" sz="4000" b="1" spc="300" dirty="0">
              <a:solidFill>
                <a:schemeClr val="bg1"/>
              </a:solidFill>
              <a:latin typeface="微软雅黑" pitchFamily="34" charset="-122"/>
              <a:ea typeface="微软雅黑" pitchFamily="34" charset="-122"/>
              <a:sym typeface="微软雅黑" pitchFamily="34" charset="-122"/>
            </a:endParaRPr>
          </a:p>
        </p:txBody>
      </p:sp>
      <p:sp>
        <p:nvSpPr>
          <p:cNvPr id="2" name="矩形 1"/>
          <p:cNvSpPr/>
          <p:nvPr/>
        </p:nvSpPr>
        <p:spPr>
          <a:xfrm>
            <a:off x="107504"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51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t="26201" r="2488" b="30400"/>
          <a:stretch/>
        </p:blipFill>
        <p:spPr>
          <a:xfrm>
            <a:off x="94438" y="123478"/>
            <a:ext cx="1902752" cy="598752"/>
          </a:xfrm>
          <a:prstGeom prst="roundRect">
            <a:avLst>
              <a:gd name="adj" fmla="val 8594"/>
            </a:avLst>
          </a:prstGeom>
          <a:solidFill>
            <a:srgbClr val="FFFFFF">
              <a:shade val="85000"/>
            </a:srgbClr>
          </a:solidFill>
          <a:ln>
            <a:noFill/>
          </a:ln>
          <a:effectLst/>
        </p:spPr>
      </p:pic>
      <p:sp>
        <p:nvSpPr>
          <p:cNvPr id="3" name="文本框 2"/>
          <p:cNvSpPr txBox="1"/>
          <p:nvPr/>
        </p:nvSpPr>
        <p:spPr>
          <a:xfrm>
            <a:off x="6444208" y="2643758"/>
            <a:ext cx="1584176" cy="246221"/>
          </a:xfrm>
          <a:prstGeom prst="rect">
            <a:avLst/>
          </a:prstGeom>
          <a:noFill/>
        </p:spPr>
        <p:txBody>
          <a:bodyPr wrap="square" lIns="0" tIns="0" rIns="0" bIns="0" rtlCol="0">
            <a:spAutoFit/>
          </a:bodyPr>
          <a:lstStyle/>
          <a:p>
            <a:pPr algn="r"/>
            <a:r>
              <a:rPr lang="zh-CN" altLang="en-US" sz="1600" b="1" dirty="0" smtClean="0">
                <a:solidFill>
                  <a:schemeClr val="bg1"/>
                </a:solidFill>
                <a:latin typeface="微软雅黑" pitchFamily="34" charset="-122"/>
                <a:ea typeface="微软雅黑" pitchFamily="34" charset="-122"/>
              </a:rPr>
              <a:t>（开发篇）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1" y="2227838"/>
            <a:ext cx="9252521"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微服务架构</a:t>
            </a:r>
            <a:endParaRPr lang="zh-CN" altLang="en-US" sz="3600" b="1" spc="300" dirty="0">
              <a:solidFill>
                <a:schemeClr val="bg1"/>
              </a:solidFill>
              <a:latin typeface="微软雅黑" pitchFamily="34" charset="-122"/>
              <a:ea typeface="微软雅黑" pitchFamily="34" charset="-122"/>
            </a:endParaRPr>
          </a:p>
        </p:txBody>
      </p:sp>
      <p:sp>
        <p:nvSpPr>
          <p:cNvPr id="21" name="Freeform 5"/>
          <p:cNvSpPr>
            <a:spLocks/>
          </p:cNvSpPr>
          <p:nvPr/>
        </p:nvSpPr>
        <p:spPr bwMode="auto">
          <a:xfrm>
            <a:off x="3957795"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定义</a:t>
            </a:r>
            <a:endParaRPr lang="zh-CN" altLang="en-US" sz="1000" dirty="0">
              <a:solidFill>
                <a:schemeClr val="bg1"/>
              </a:solidFill>
              <a:latin typeface="微软雅黑" pitchFamily="34" charset="-122"/>
              <a:ea typeface="微软雅黑" pitchFamily="34" charset="-122"/>
            </a:endParaRPr>
          </a:p>
        </p:txBody>
      </p:sp>
      <p:sp>
        <p:nvSpPr>
          <p:cNvPr id="25" name="文本框 9"/>
          <p:cNvSpPr txBox="1"/>
          <p:nvPr/>
        </p:nvSpPr>
        <p:spPr>
          <a:xfrm>
            <a:off x="4184786" y="3850683"/>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为什么要使用</a:t>
            </a:r>
            <a:endParaRPr lang="zh-CN" altLang="en-US" sz="1000" dirty="0">
              <a:solidFill>
                <a:schemeClr val="bg1"/>
              </a:solidFill>
              <a:latin typeface="微软雅黑" pitchFamily="34" charset="-122"/>
              <a:ea typeface="微软雅黑" pitchFamily="34" charset="-122"/>
            </a:endParaRPr>
          </a:p>
        </p:txBody>
      </p:sp>
      <p:sp>
        <p:nvSpPr>
          <p:cNvPr id="26" name="文本框 9"/>
          <p:cNvSpPr txBox="1"/>
          <p:nvPr/>
        </p:nvSpPr>
        <p:spPr>
          <a:xfrm>
            <a:off x="4184786" y="404232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适合何种系统</a:t>
            </a:r>
            <a:endParaRPr lang="zh-CN" altLang="en-US" sz="1000" dirty="0">
              <a:solidFill>
                <a:schemeClr val="bg1"/>
              </a:solidFill>
              <a:latin typeface="微软雅黑" pitchFamily="34" charset="-122"/>
              <a:ea typeface="微软雅黑" pitchFamily="34" charset="-122"/>
            </a:endParaRPr>
          </a:p>
        </p:txBody>
      </p:sp>
      <p:sp>
        <p:nvSpPr>
          <p:cNvPr id="31" name="文本框 9"/>
          <p:cNvSpPr txBox="1"/>
          <p:nvPr/>
        </p:nvSpPr>
        <p:spPr>
          <a:xfrm>
            <a:off x="4184785" y="426953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缺点</a:t>
            </a:r>
            <a:endParaRPr lang="zh-CN" altLang="en-US" sz="1000" dirty="0">
              <a:solidFill>
                <a:schemeClr val="bg1"/>
              </a:solidFill>
              <a:latin typeface="微软雅黑" pitchFamily="34" charset="-122"/>
              <a:ea typeface="微软雅黑" pitchFamily="34" charset="-122"/>
            </a:endParaRPr>
          </a:p>
        </p:txBody>
      </p:sp>
      <p:sp>
        <p:nvSpPr>
          <p:cNvPr id="32" name="文本框 9"/>
          <p:cNvSpPr txBox="1"/>
          <p:nvPr/>
        </p:nvSpPr>
        <p:spPr>
          <a:xfrm>
            <a:off x="4184785" y="448781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平台支撑</a:t>
            </a:r>
            <a:endParaRPr lang="zh-CN" altLang="en-US" sz="1000" dirty="0">
              <a:solidFill>
                <a:schemeClr val="bg1"/>
              </a:solidFill>
              <a:latin typeface="微软雅黑" pitchFamily="34" charset="-122"/>
              <a:ea typeface="微软雅黑" pitchFamily="34" charset="-122"/>
            </a:endParaRPr>
          </a:p>
        </p:txBody>
      </p:sp>
      <p:sp>
        <p:nvSpPr>
          <p:cNvPr id="13" name="文本框 9"/>
          <p:cNvSpPr txBox="1"/>
          <p:nvPr/>
        </p:nvSpPr>
        <p:spPr>
          <a:xfrm>
            <a:off x="4184784" y="472037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平台界面</a:t>
            </a:r>
            <a:endParaRPr lang="zh-CN" altLang="en-US" sz="1000"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4724" y="1810693"/>
            <a:ext cx="823070" cy="823070"/>
          </a:xfrm>
          <a:prstGeom prst="rect">
            <a:avLst/>
          </a:prstGeom>
        </p:spPr>
      </p:pic>
    </p:spTree>
    <p:extLst>
      <p:ext uri="{BB962C8B-B14F-4D97-AF65-F5344CB8AC3E}">
        <p14:creationId xmlns:p14="http://schemas.microsoft.com/office/powerpoint/2010/main" val="15395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4662" r="12047"/>
          <a:stretch/>
        </p:blipFill>
        <p:spPr>
          <a:xfrm>
            <a:off x="156001" y="1705537"/>
            <a:ext cx="3641870" cy="2448272"/>
          </a:xfrm>
          <a:prstGeom prst="roundRect">
            <a:avLst>
              <a:gd name="adj" fmla="val 8594"/>
            </a:avLst>
          </a:prstGeom>
          <a:solidFill>
            <a:srgbClr val="FFFFFF">
              <a:shade val="85000"/>
            </a:srgbClr>
          </a:solidFill>
          <a:ln>
            <a:noFill/>
          </a:ln>
          <a:effectLst/>
        </p:spPr>
      </p:pic>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一、定义</a:t>
            </a:r>
            <a:endParaRPr lang="zh-CN" altLang="en-US" dirty="0">
              <a:solidFill>
                <a:schemeClr val="tx1">
                  <a:lumMod val="65000"/>
                  <a:lumOff val="35000"/>
                </a:schemeClr>
              </a:solidFill>
            </a:endParaRPr>
          </a:p>
        </p:txBody>
      </p:sp>
      <p:sp>
        <p:nvSpPr>
          <p:cNvPr id="5" name="圆角矩形标注 4"/>
          <p:cNvSpPr/>
          <p:nvPr/>
        </p:nvSpPr>
        <p:spPr>
          <a:xfrm>
            <a:off x="4283968" y="1921561"/>
            <a:ext cx="4320480" cy="2016224"/>
          </a:xfrm>
          <a:prstGeom prst="wedgeRoundRectCallout">
            <a:avLst>
              <a:gd name="adj1" fmla="val -56891"/>
              <a:gd name="adj2" fmla="val -10847"/>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形像的比喻：微服务架构就像</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搭积木</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，每个微服务都是一个</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零件</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，并使用这些零件</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组装</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出不同的形状。</a:t>
            </a:r>
          </a:p>
          <a:p>
            <a:endParaRPr lang="zh-CN" altLang="en-US" dirty="0">
              <a:solidFill>
                <a:schemeClr val="tx1">
                  <a:lumMod val="65000"/>
                  <a:lumOff val="35000"/>
                </a:schemeClr>
              </a:solidFill>
            </a:endParaRPr>
          </a:p>
        </p:txBody>
      </p:sp>
      <p:sp>
        <p:nvSpPr>
          <p:cNvPr id="4" name="矩形 3"/>
          <p:cNvSpPr/>
          <p:nvPr/>
        </p:nvSpPr>
        <p:spPr>
          <a:xfrm>
            <a:off x="1418769" y="1083885"/>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形象比喻</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54" y="1705537"/>
            <a:ext cx="3435157" cy="2448272"/>
          </a:xfrm>
          <a:prstGeom prst="roundRect">
            <a:avLst>
              <a:gd name="adj" fmla="val 8594"/>
            </a:avLst>
          </a:prstGeom>
          <a:solidFill>
            <a:srgbClr val="FFFFFF">
              <a:shade val="85000"/>
            </a:srgbClr>
          </a:solidFill>
          <a:ln>
            <a:noFill/>
          </a:ln>
          <a:effectLst/>
        </p:spPr>
      </p:pic>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一</a:t>
            </a:r>
            <a:r>
              <a:rPr lang="zh-CN" altLang="en-US" dirty="0" smtClean="0">
                <a:solidFill>
                  <a:schemeClr val="tx1">
                    <a:lumMod val="65000"/>
                    <a:lumOff val="35000"/>
                  </a:schemeClr>
                </a:solidFill>
              </a:rPr>
              <a:t>、定义</a:t>
            </a:r>
            <a:endParaRPr lang="zh-CN" altLang="en-US" dirty="0">
              <a:solidFill>
                <a:schemeClr val="tx1">
                  <a:lumMod val="65000"/>
                  <a:lumOff val="35000"/>
                </a:schemeClr>
              </a:solidFill>
            </a:endParaRPr>
          </a:p>
        </p:txBody>
      </p:sp>
      <p:sp>
        <p:nvSpPr>
          <p:cNvPr id="5" name="圆角矩形标注 4"/>
          <p:cNvSpPr/>
          <p:nvPr/>
        </p:nvSpPr>
        <p:spPr>
          <a:xfrm>
            <a:off x="4283968" y="1921561"/>
            <a:ext cx="4320480" cy="2016224"/>
          </a:xfrm>
          <a:prstGeom prst="wedgeRoundRectCallout">
            <a:avLst>
              <a:gd name="adj1" fmla="val -56891"/>
              <a:gd name="adj2" fmla="val -10847"/>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defRPr/>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微服务就是把一个大系统按业务功能</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分解</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成多个小系统，并利用简单的方法使多小系统相互协作，</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组合</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成一个大系统</a:t>
            </a:r>
            <a:r>
              <a:rPr lang="zh-CN" altLang="en-US"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1418769" y="1083885"/>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通俗解释</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72064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一</a:t>
            </a:r>
            <a:r>
              <a:rPr lang="zh-CN" altLang="en-US" dirty="0" smtClean="0">
                <a:solidFill>
                  <a:schemeClr val="tx1">
                    <a:lumMod val="65000"/>
                    <a:lumOff val="35000"/>
                  </a:schemeClr>
                </a:solidFill>
              </a:rPr>
              <a:t>、定义</a:t>
            </a:r>
            <a:endParaRPr lang="zh-CN" altLang="en-US" dirty="0">
              <a:solidFill>
                <a:schemeClr val="tx1">
                  <a:lumMod val="65000"/>
                  <a:lumOff val="35000"/>
                </a:schemeClr>
              </a:solidFill>
            </a:endParaRPr>
          </a:p>
        </p:txBody>
      </p:sp>
      <p:sp>
        <p:nvSpPr>
          <p:cNvPr id="5" name="圆角矩形标注 4"/>
          <p:cNvSpPr/>
          <p:nvPr/>
        </p:nvSpPr>
        <p:spPr>
          <a:xfrm>
            <a:off x="801277" y="1851670"/>
            <a:ext cx="7776864" cy="2016224"/>
          </a:xfrm>
          <a:prstGeom prst="wedgeRoundRectCallout">
            <a:avLst>
              <a:gd name="adj1" fmla="val -48268"/>
              <a:gd name="adj2" fmla="val -14766"/>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defRPr/>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微服务就是把</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因相同原因</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而变化的功能聚合到一起，而把</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因不同原因</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而变化的功能分离开，并利用轻量化机制（通常为</a:t>
            </a: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HTTP</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 </a:t>
            </a: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API</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）实现通信。</a:t>
            </a:r>
            <a:endParaRPr lang="en-US" altLang="zh-CN" b="1"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969629" y="1213700"/>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正式解释</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3608" y="4505864"/>
            <a:ext cx="7776864"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微服务不只是一个技术问题，它不仅关系到设计、开发、运维和交付，而且涉及到项目管理及沟通方式的方方面面</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81699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14" name="六边形 13"/>
          <p:cNvSpPr/>
          <p:nvPr/>
        </p:nvSpPr>
        <p:spPr bwMode="auto">
          <a:xfrm>
            <a:off x="2176" y="1551434"/>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促销</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5" name="六边形 14"/>
          <p:cNvSpPr/>
          <p:nvPr/>
        </p:nvSpPr>
        <p:spPr bwMode="auto">
          <a:xfrm>
            <a:off x="2176" y="2896046"/>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商品</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6" name="六边形 15"/>
          <p:cNvSpPr/>
          <p:nvPr/>
        </p:nvSpPr>
        <p:spPr bwMode="auto">
          <a:xfrm>
            <a:off x="3930372" y="2221359"/>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a:solidFill>
                  <a:schemeClr val="accent6">
                    <a:lumMod val="50000"/>
                  </a:schemeClr>
                </a:solidFill>
                <a:latin typeface="微软雅黑" panose="020B0503020204020204" pitchFamily="34" charset="-122"/>
                <a:ea typeface="微软雅黑" panose="020B0503020204020204" pitchFamily="34" charset="-122"/>
              </a:rPr>
              <a:t>结算</a:t>
            </a:r>
          </a:p>
        </p:txBody>
      </p:sp>
      <p:sp>
        <p:nvSpPr>
          <p:cNvPr id="17" name="六边形 16"/>
          <p:cNvSpPr/>
          <p:nvPr/>
        </p:nvSpPr>
        <p:spPr bwMode="auto">
          <a:xfrm>
            <a:off x="2102336" y="2896046"/>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订单</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六边形 17"/>
          <p:cNvSpPr/>
          <p:nvPr/>
        </p:nvSpPr>
        <p:spPr bwMode="auto">
          <a:xfrm>
            <a:off x="2065958" y="1551434"/>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通知</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19" name="直接箭头连接符 18"/>
          <p:cNvCxnSpPr>
            <a:stCxn id="14" idx="0"/>
            <a:endCxn id="18" idx="3"/>
          </p:cNvCxnSpPr>
          <p:nvPr/>
        </p:nvCxnSpPr>
        <p:spPr bwMode="auto">
          <a:xfrm>
            <a:off x="605426" y="1810990"/>
            <a:ext cx="1460532"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20" name="直接箭头连接符 19"/>
          <p:cNvCxnSpPr>
            <a:stCxn id="16" idx="3"/>
            <a:endCxn id="18" idx="1"/>
          </p:cNvCxnSpPr>
          <p:nvPr/>
        </p:nvCxnSpPr>
        <p:spPr bwMode="auto">
          <a:xfrm flipH="1" flipV="1">
            <a:off x="2539430" y="2070546"/>
            <a:ext cx="1390942" cy="410369"/>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22" name="直接箭头连接符 21"/>
          <p:cNvCxnSpPr>
            <a:stCxn id="17" idx="3"/>
            <a:endCxn id="15" idx="0"/>
          </p:cNvCxnSpPr>
          <p:nvPr/>
        </p:nvCxnSpPr>
        <p:spPr bwMode="auto">
          <a:xfrm flipH="1">
            <a:off x="605426" y="3155602"/>
            <a:ext cx="1496910"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24" name="六边形 23"/>
          <p:cNvSpPr/>
          <p:nvPr/>
        </p:nvSpPr>
        <p:spPr bwMode="auto">
          <a:xfrm>
            <a:off x="6347382" y="1357759"/>
            <a:ext cx="2625725" cy="2263775"/>
          </a:xfrm>
          <a:prstGeom prst="hexagon">
            <a:avLst/>
          </a:prstGeom>
          <a:solidFill>
            <a:schemeClr val="accent5">
              <a:lumMod val="75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六边形 24"/>
          <p:cNvSpPr/>
          <p:nvPr/>
        </p:nvSpPr>
        <p:spPr bwMode="auto">
          <a:xfrm>
            <a:off x="6554836" y="2221359"/>
            <a:ext cx="603250"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支付</a:t>
            </a:r>
          </a:p>
        </p:txBody>
      </p:sp>
      <p:sp>
        <p:nvSpPr>
          <p:cNvPr id="26" name="六边形 25"/>
          <p:cNvSpPr/>
          <p:nvPr/>
        </p:nvSpPr>
        <p:spPr bwMode="auto">
          <a:xfrm>
            <a:off x="7742794" y="1551434"/>
            <a:ext cx="601663"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短信</a:t>
            </a:r>
          </a:p>
        </p:txBody>
      </p:sp>
      <p:sp>
        <p:nvSpPr>
          <p:cNvPr id="27" name="六边形 26"/>
          <p:cNvSpPr/>
          <p:nvPr/>
        </p:nvSpPr>
        <p:spPr bwMode="auto">
          <a:xfrm>
            <a:off x="6929182" y="1551434"/>
            <a:ext cx="603250"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推送</a:t>
            </a:r>
          </a:p>
        </p:txBody>
      </p:sp>
      <p:sp>
        <p:nvSpPr>
          <p:cNvPr id="28" name="六边形 27"/>
          <p:cNvSpPr/>
          <p:nvPr/>
        </p:nvSpPr>
        <p:spPr bwMode="auto">
          <a:xfrm>
            <a:off x="7345919" y="2221359"/>
            <a:ext cx="601663"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认证</a:t>
            </a:r>
          </a:p>
        </p:txBody>
      </p:sp>
      <p:sp>
        <p:nvSpPr>
          <p:cNvPr id="29" name="六边形 28"/>
          <p:cNvSpPr/>
          <p:nvPr/>
        </p:nvSpPr>
        <p:spPr bwMode="auto">
          <a:xfrm>
            <a:off x="8155544" y="2221359"/>
            <a:ext cx="603250"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邮件</a:t>
            </a:r>
          </a:p>
        </p:txBody>
      </p:sp>
      <p:sp>
        <p:nvSpPr>
          <p:cNvPr id="30" name="六边形 29"/>
          <p:cNvSpPr/>
          <p:nvPr/>
        </p:nvSpPr>
        <p:spPr bwMode="auto">
          <a:xfrm>
            <a:off x="6950632" y="2896046"/>
            <a:ext cx="601662"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统计</a:t>
            </a:r>
          </a:p>
        </p:txBody>
      </p:sp>
      <p:sp>
        <p:nvSpPr>
          <p:cNvPr id="31" name="六边形 30"/>
          <p:cNvSpPr/>
          <p:nvPr/>
        </p:nvSpPr>
        <p:spPr bwMode="auto">
          <a:xfrm>
            <a:off x="7750355" y="2896046"/>
            <a:ext cx="601662"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日志</a:t>
            </a:r>
          </a:p>
        </p:txBody>
      </p:sp>
      <p:sp>
        <p:nvSpPr>
          <p:cNvPr id="32" name="TextBox 3"/>
          <p:cNvSpPr txBox="1">
            <a:spLocks noChangeArrowheads="1"/>
          </p:cNvSpPr>
          <p:nvPr/>
        </p:nvSpPr>
        <p:spPr bwMode="auto">
          <a:xfrm>
            <a:off x="8870654" y="1772890"/>
            <a:ext cx="369332"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知识沉淀</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33" name="直接箭头连接符 23"/>
          <p:cNvCxnSpPr>
            <a:stCxn id="18" idx="4"/>
            <a:endCxn id="29" idx="5"/>
          </p:cNvCxnSpPr>
          <p:nvPr/>
        </p:nvCxnSpPr>
        <p:spPr bwMode="auto">
          <a:xfrm rot="16200000" flipH="1">
            <a:off x="5077413" y="-1330244"/>
            <a:ext cx="669925" cy="6433280"/>
          </a:xfrm>
          <a:prstGeom prst="bentConnector3">
            <a:avLst>
              <a:gd name="adj1" fmla="val -86620"/>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4" name="直接箭头连接符 30"/>
          <p:cNvCxnSpPr>
            <a:stCxn id="18" idx="5"/>
            <a:endCxn id="26" idx="5"/>
          </p:cNvCxnSpPr>
          <p:nvPr/>
        </p:nvCxnSpPr>
        <p:spPr bwMode="auto">
          <a:xfrm rot="5400000" flipH="1" flipV="1">
            <a:off x="5377054" y="-1286190"/>
            <a:ext cx="12700" cy="5675249"/>
          </a:xfrm>
          <a:prstGeom prst="bentConnector3">
            <a:avLst>
              <a:gd name="adj1" fmla="val 2630764"/>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35" name="TextBox 90"/>
          <p:cNvSpPr txBox="1">
            <a:spLocks noChangeArrowheads="1"/>
          </p:cNvSpPr>
          <p:nvPr/>
        </p:nvSpPr>
        <p:spPr bwMode="auto">
          <a:xfrm>
            <a:off x="251520" y="4074716"/>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a:solidFill>
                  <a:schemeClr val="tx1">
                    <a:lumMod val="65000"/>
                    <a:lumOff val="35000"/>
                  </a:schemeClr>
                </a:solidFill>
                <a:latin typeface="微软雅黑" panose="020B0503020204020204" pitchFamily="34" charset="-122"/>
                <a:ea typeface="微软雅黑" panose="020B0503020204020204" pitchFamily="34" charset="-122"/>
              </a:rPr>
              <a:t>业务系统只需关心业务本身</a:t>
            </a:r>
          </a:p>
        </p:txBody>
      </p:sp>
      <p:cxnSp>
        <p:nvCxnSpPr>
          <p:cNvPr id="36" name="直接箭头连接符 35"/>
          <p:cNvCxnSpPr>
            <a:stCxn id="16" idx="0"/>
            <a:endCxn id="25" idx="3"/>
          </p:cNvCxnSpPr>
          <p:nvPr/>
        </p:nvCxnSpPr>
        <p:spPr bwMode="auto">
          <a:xfrm>
            <a:off x="4533622" y="2480915"/>
            <a:ext cx="2021214"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7" name="直接箭头连接符 36"/>
          <p:cNvCxnSpPr>
            <a:stCxn id="18" idx="0"/>
            <a:endCxn id="27" idx="3"/>
          </p:cNvCxnSpPr>
          <p:nvPr/>
        </p:nvCxnSpPr>
        <p:spPr bwMode="auto">
          <a:xfrm>
            <a:off x="2669208" y="1810990"/>
            <a:ext cx="4259974" cy="1"/>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8" name="直接连接符 37"/>
          <p:cNvCxnSpPr/>
          <p:nvPr/>
        </p:nvCxnSpPr>
        <p:spPr bwMode="auto">
          <a:xfrm flipH="1" flipV="1">
            <a:off x="5450573" y="1067614"/>
            <a:ext cx="32714" cy="4040306"/>
          </a:xfrm>
          <a:prstGeom prst="line">
            <a:avLst/>
          </a:prstGeom>
          <a:solidFill>
            <a:schemeClr val="accent1"/>
          </a:solidFill>
          <a:ln w="19050" cap="flat" cmpd="sng" algn="ctr">
            <a:solidFill>
              <a:schemeClr val="accent6">
                <a:lumMod val="50000"/>
              </a:schemeClr>
            </a:solidFill>
            <a:prstDash val="dashDot"/>
            <a:round/>
            <a:headEnd type="none" w="med" len="med"/>
            <a:tailEnd type="none" w="med" len="med"/>
          </a:ln>
          <a:effectLst/>
        </p:spPr>
      </p:cxnSp>
      <p:sp>
        <p:nvSpPr>
          <p:cNvPr id="39" name="TextBox 88"/>
          <p:cNvSpPr txBox="1">
            <a:spLocks noChangeArrowheads="1"/>
          </p:cNvSpPr>
          <p:nvPr/>
        </p:nvSpPr>
        <p:spPr bwMode="auto">
          <a:xfrm>
            <a:off x="6345794" y="4059476"/>
            <a:ext cx="2615397"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a:solidFill>
                  <a:schemeClr val="tx1">
                    <a:lumMod val="65000"/>
                    <a:lumOff val="35000"/>
                  </a:schemeClr>
                </a:solidFill>
                <a:latin typeface="微软雅黑" panose="020B0503020204020204" pitchFamily="34" charset="-122"/>
                <a:ea typeface="微软雅黑" panose="020B0503020204020204" pitchFamily="34" charset="-122"/>
              </a:rPr>
              <a:t>一次建设，多系统复用</a:t>
            </a:r>
          </a:p>
        </p:txBody>
      </p:sp>
      <p:sp>
        <p:nvSpPr>
          <p:cNvPr id="40" name="六边形 39"/>
          <p:cNvSpPr/>
          <p:nvPr/>
        </p:nvSpPr>
        <p:spPr bwMode="auto">
          <a:xfrm>
            <a:off x="3456608" y="3303592"/>
            <a:ext cx="603250" cy="519112"/>
          </a:xfrm>
          <a:prstGeom prst="hexagon">
            <a:avLst/>
          </a:prstGeom>
          <a:solidFill>
            <a:schemeClr val="bg1">
              <a:lumMod val="85000"/>
            </a:schemeClr>
          </a:solidFill>
          <a:ln w="38100" cap="flat" cmpd="sng" algn="ctr">
            <a:solidFill>
              <a:schemeClr val="accent1">
                <a:lumMod val="60000"/>
                <a:lumOff val="40000"/>
              </a:schemeClr>
            </a:solidFill>
            <a:prstDash val="sysDash"/>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新功能</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1" name="六边形 40"/>
          <p:cNvSpPr/>
          <p:nvPr/>
        </p:nvSpPr>
        <p:spPr bwMode="auto">
          <a:xfrm>
            <a:off x="4220999" y="3303592"/>
            <a:ext cx="603250" cy="519112"/>
          </a:xfrm>
          <a:prstGeom prst="hexagon">
            <a:avLst/>
          </a:prstGeom>
          <a:solidFill>
            <a:schemeClr val="bg1">
              <a:lumMod val="85000"/>
            </a:schemeClr>
          </a:solidFill>
          <a:ln w="38100" cap="flat" cmpd="sng" algn="ctr">
            <a:solidFill>
              <a:schemeClr val="accent1">
                <a:lumMod val="60000"/>
                <a:lumOff val="40000"/>
              </a:schemeClr>
            </a:solidFill>
            <a:prstDash val="sysDash"/>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新功能</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2" name="TextBox 90"/>
          <p:cNvSpPr txBox="1">
            <a:spLocks noChangeArrowheads="1"/>
          </p:cNvSpPr>
          <p:nvPr/>
        </p:nvSpPr>
        <p:spPr bwMode="auto">
          <a:xfrm>
            <a:off x="251520" y="4454079"/>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每个模块独立研发，并通过</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HTTP</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接口实现模块间协作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950831" y="676603"/>
            <a:ext cx="1968593" cy="276999"/>
          </a:xfrm>
          <a:prstGeom prst="rect">
            <a:avLst/>
          </a:prstGeom>
          <a:noFill/>
        </p:spPr>
        <p:txBody>
          <a:bodyPr wrap="square" rtlCol="0">
            <a:spAutoFit/>
          </a:bodyPr>
          <a:lstStyle/>
          <a:p>
            <a:r>
              <a:rPr lang="en-US" altLang="zh-CN" sz="1200" dirty="0" smtClean="0">
                <a:solidFill>
                  <a:schemeClr val="accent6">
                    <a:lumMod val="50000"/>
                  </a:schemeClr>
                </a:solidFill>
                <a:latin typeface="微软雅黑" panose="020B0503020204020204" pitchFamily="34" charset="-122"/>
                <a:ea typeface="微软雅黑" panose="020B0503020204020204" pitchFamily="34" charset="-122"/>
              </a:rPr>
              <a:t>HTTP </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rPr>
              <a:t>调用</a:t>
            </a:r>
            <a:endParaRPr lang="zh-CN" altLang="en-US" sz="1200"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44" name="直接箭头连接符 43"/>
          <p:cNvCxnSpPr>
            <a:stCxn id="16" idx="3"/>
            <a:endCxn id="17" idx="0"/>
          </p:cNvCxnSpPr>
          <p:nvPr/>
        </p:nvCxnSpPr>
        <p:spPr bwMode="auto">
          <a:xfrm flipH="1">
            <a:off x="2705586" y="2480915"/>
            <a:ext cx="1224786" cy="674687"/>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45" name="TextBox 90"/>
          <p:cNvSpPr txBox="1">
            <a:spLocks noChangeArrowheads="1"/>
          </p:cNvSpPr>
          <p:nvPr/>
        </p:nvSpPr>
        <p:spPr bwMode="auto">
          <a:xfrm>
            <a:off x="251520" y="4830921"/>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扩展新功能，而不影响原有系统</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04404" y="1513874"/>
            <a:ext cx="1316309"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发送各种通知</a:t>
            </a:r>
            <a:endParaRPr lang="zh-CN" altLang="en-US" sz="12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735753" y="2853907"/>
            <a:ext cx="125282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拉取商品信息</a:t>
            </a:r>
            <a:endParaRPr lang="zh-CN" altLang="en-US" sz="12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3196789" y="2804090"/>
            <a:ext cx="1425198"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获取用户订单</a:t>
            </a:r>
            <a:endParaRPr lang="zh-CN" altLang="en-US" sz="1200" dirty="0">
              <a:latin typeface="微软雅黑" panose="020B0503020204020204" pitchFamily="34" charset="-122"/>
              <a:ea typeface="微软雅黑" panose="020B0503020204020204" pitchFamily="34" charset="-122"/>
            </a:endParaRPr>
          </a:p>
        </p:txBody>
      </p:sp>
      <p:sp>
        <p:nvSpPr>
          <p:cNvPr id="12" name="五边形 11"/>
          <p:cNvSpPr/>
          <p:nvPr/>
        </p:nvSpPr>
        <p:spPr>
          <a:xfrm>
            <a:off x="2176" y="747179"/>
            <a:ext cx="1329464"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举</a:t>
            </a:r>
            <a:r>
              <a:rPr lang="zh-CN" altLang="en-US" sz="1400" dirty="0" smtClean="0">
                <a:latin typeface="微软雅黑" panose="020B0503020204020204" pitchFamily="34" charset="-122"/>
                <a:ea typeface="微软雅黑" panose="020B0503020204020204" pitchFamily="34" charset="-122"/>
              </a:rPr>
              <a:t>个例子</a:t>
            </a:r>
            <a:endParaRPr lang="zh-CN" altLang="en-US" sz="1400" dirty="0">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85022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59" name="矩形 58"/>
          <p:cNvSpPr/>
          <p:nvPr/>
        </p:nvSpPr>
        <p:spPr>
          <a:xfrm>
            <a:off x="251520" y="1563638"/>
            <a:ext cx="3814014" cy="309745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将大系统分解成小系统，减小系统的复杂性</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仍然延续现有的技术路线，开发方法上没有变化</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通过</a:t>
            </a:r>
            <a:r>
              <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rPr>
              <a:t>API</a:t>
            </a: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调用，将多个小系统有机地联系起来</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a:lnSpc>
                <a:spcPct val="150000"/>
              </a:lnSpc>
              <a:spcBef>
                <a:spcPts val="1200"/>
              </a:spcBef>
              <a:defRPr/>
            </a:pPr>
            <a:r>
              <a:rPr lang="zh-CN" altLang="en-US" sz="1600" b="1" dirty="0" smtClean="0">
                <a:solidFill>
                  <a:schemeClr val="accent6">
                    <a:lumMod val="50000"/>
                  </a:schemeClr>
                </a:solidFill>
                <a:latin typeface="微软雅黑" panose="020B0503020204020204" pitchFamily="34" charset="-122"/>
                <a:ea typeface="微软雅黑" panose="020B0503020204020204" pitchFamily="34" charset="-122"/>
              </a:rPr>
              <a:t>仅此而已</a:t>
            </a:r>
            <a:endParaRPr lang="en-US" altLang="zh-CN" sz="16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60" name="Picture 2" des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769254"/>
            <a:ext cx="3672408" cy="374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5261623" y="4517073"/>
            <a:ext cx="3418565" cy="523220"/>
          </a:xfrm>
          <a:prstGeom prst="rect">
            <a:avLst/>
          </a:prstGeom>
          <a:noFill/>
        </p:spPr>
        <p:txBody>
          <a:bodyPr wrap="none" rtlCol="0">
            <a:spAutoFit/>
          </a:bodyPr>
          <a:lstStyle/>
          <a:p>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rPr>
              <a:t>世界十大架构师之一的</a:t>
            </a:r>
            <a:r>
              <a:rPr lang="en-US" altLang="zh-CN" sz="1400" dirty="0" smtClean="0">
                <a:solidFill>
                  <a:schemeClr val="accent6">
                    <a:lumMod val="75000"/>
                  </a:schemeClr>
                </a:solidFill>
                <a:latin typeface="微软雅黑" panose="020B0503020204020204" pitchFamily="34" charset="-122"/>
                <a:ea typeface="微软雅黑" panose="020B0503020204020204" pitchFamily="34" charset="-122"/>
              </a:rPr>
              <a:t>Chris Richardson</a:t>
            </a:r>
          </a:p>
          <a:p>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rPr>
              <a:t>设计的打车系统</a:t>
            </a:r>
            <a:endParaRPr lang="zh-CN" altLang="en-US" sz="1400"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bwMode="auto">
          <a:xfrm flipH="1" flipV="1">
            <a:off x="4411351" y="843558"/>
            <a:ext cx="32714" cy="4040306"/>
          </a:xfrm>
          <a:prstGeom prst="line">
            <a:avLst/>
          </a:prstGeom>
          <a:solidFill>
            <a:schemeClr val="accent1"/>
          </a:solidFill>
          <a:ln w="19050" cap="flat" cmpd="sng" algn="ctr">
            <a:solidFill>
              <a:schemeClr val="accent6">
                <a:lumMod val="50000"/>
              </a:schemeClr>
            </a:solidFill>
            <a:prstDash val="dashDot"/>
            <a:round/>
            <a:headEnd type="none" w="med" len="med"/>
            <a:tailEnd type="none" w="med" len="med"/>
          </a:ln>
          <a:effectLst/>
        </p:spPr>
      </p:cxnSp>
      <p:sp>
        <p:nvSpPr>
          <p:cNvPr id="63" name="五边形 62"/>
          <p:cNvSpPr/>
          <p:nvPr/>
        </p:nvSpPr>
        <p:spPr>
          <a:xfrm>
            <a:off x="2176" y="747179"/>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打消顾虑，微服务架构很简单</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26440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63" name="五边形 62"/>
          <p:cNvSpPr/>
          <p:nvPr/>
        </p:nvSpPr>
        <p:spPr>
          <a:xfrm>
            <a:off x="2176" y="747179"/>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微服务架构下的迭代交付</a:t>
            </a:r>
            <a:endPar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126580" y="1653835"/>
            <a:ext cx="3882832" cy="2253595"/>
            <a:chOff x="-249272" y="1480076"/>
            <a:chExt cx="5040047" cy="2853312"/>
          </a:xfrm>
          <a:solidFill>
            <a:schemeClr val="accent5">
              <a:lumMod val="75000"/>
            </a:schemeClr>
          </a:solidFill>
        </p:grpSpPr>
        <p:sp>
          <p:nvSpPr>
            <p:cNvPr id="10" name="六边形 9"/>
            <p:cNvSpPr/>
            <p:nvPr/>
          </p:nvSpPr>
          <p:spPr bwMode="auto">
            <a:xfrm>
              <a:off x="1176338" y="2179256"/>
              <a:ext cx="2625725" cy="215413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1" name="六边形 10"/>
            <p:cNvSpPr/>
            <p:nvPr/>
          </p:nvSpPr>
          <p:spPr bwMode="auto">
            <a:xfrm>
              <a:off x="1787525" y="2265359"/>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2" name="六边形 11"/>
            <p:cNvSpPr/>
            <p:nvPr/>
          </p:nvSpPr>
          <p:spPr bwMode="auto">
            <a:xfrm>
              <a:off x="2571750" y="2284409"/>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3" name="六边形 12"/>
            <p:cNvSpPr/>
            <p:nvPr/>
          </p:nvSpPr>
          <p:spPr bwMode="auto">
            <a:xfrm>
              <a:off x="1390650" y="2924543"/>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4" name="六边形 13"/>
            <p:cNvSpPr/>
            <p:nvPr/>
          </p:nvSpPr>
          <p:spPr bwMode="auto">
            <a:xfrm>
              <a:off x="2174875" y="2924543"/>
              <a:ext cx="601663"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5" name="六边形 14"/>
            <p:cNvSpPr/>
            <p:nvPr/>
          </p:nvSpPr>
          <p:spPr bwMode="auto">
            <a:xfrm>
              <a:off x="2984500" y="2910255"/>
              <a:ext cx="603250" cy="519113"/>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6" name="六边形 15"/>
            <p:cNvSpPr/>
            <p:nvPr/>
          </p:nvSpPr>
          <p:spPr bwMode="auto">
            <a:xfrm>
              <a:off x="1779588" y="3584943"/>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7" name="六边形 16"/>
            <p:cNvSpPr/>
            <p:nvPr/>
          </p:nvSpPr>
          <p:spPr bwMode="auto">
            <a:xfrm>
              <a:off x="2563813" y="3584943"/>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8" name="TextBox 3"/>
            <p:cNvSpPr txBox="1">
              <a:spLocks noChangeArrowheads="1"/>
            </p:cNvSpPr>
            <p:nvPr/>
          </p:nvSpPr>
          <p:spPr bwMode="auto">
            <a:xfrm>
              <a:off x="-249272" y="2339094"/>
              <a:ext cx="719108" cy="168116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业务系统</a:t>
              </a:r>
            </a:p>
          </p:txBody>
        </p:sp>
        <p:sp>
          <p:nvSpPr>
            <p:cNvPr id="19" name="TextBox 3"/>
            <p:cNvSpPr txBox="1"/>
            <p:nvPr/>
          </p:nvSpPr>
          <p:spPr>
            <a:xfrm>
              <a:off x="3066759" y="1480076"/>
              <a:ext cx="1724016" cy="389681"/>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权限管理系统</a:t>
              </a:r>
            </a:p>
          </p:txBody>
        </p:sp>
        <p:cxnSp>
          <p:nvCxnSpPr>
            <p:cNvPr id="20" name="直接连接符 19"/>
            <p:cNvCxnSpPr>
              <a:endCxn id="19" idx="2"/>
            </p:cNvCxnSpPr>
            <p:nvPr/>
          </p:nvCxnSpPr>
          <p:spPr bwMode="auto">
            <a:xfrm flipV="1">
              <a:off x="2765135" y="1869757"/>
              <a:ext cx="1163633" cy="802531"/>
            </a:xfrm>
            <a:prstGeom prst="line">
              <a:avLst/>
            </a:prstGeom>
            <a:grpFill/>
            <a:ln w="9525" cap="flat" cmpd="sng" algn="ctr">
              <a:solidFill>
                <a:schemeClr val="bg1">
                  <a:lumMod val="65000"/>
                </a:schemeClr>
              </a:solidFill>
              <a:prstDash val="solid"/>
              <a:round/>
              <a:headEnd type="none" w="med" len="med"/>
              <a:tailEnd type="none" w="med" len="med"/>
            </a:ln>
            <a:effectLst/>
          </p:spPr>
        </p:cxnSp>
        <p:sp>
          <p:nvSpPr>
            <p:cNvPr id="22" name="TextBox 56"/>
            <p:cNvSpPr txBox="1"/>
            <p:nvPr/>
          </p:nvSpPr>
          <p:spPr>
            <a:xfrm>
              <a:off x="1390650" y="1481637"/>
              <a:ext cx="1635857" cy="389681"/>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单点登录系统</a:t>
              </a:r>
            </a:p>
          </p:txBody>
        </p:sp>
        <p:cxnSp>
          <p:nvCxnSpPr>
            <p:cNvPr id="23" name="直接连接符 22"/>
            <p:cNvCxnSpPr/>
            <p:nvPr/>
          </p:nvCxnSpPr>
          <p:spPr bwMode="auto">
            <a:xfrm flipH="1" flipV="1">
              <a:off x="2041525" y="1932872"/>
              <a:ext cx="47625" cy="527050"/>
            </a:xfrm>
            <a:prstGeom prst="line">
              <a:avLst/>
            </a:prstGeom>
            <a:grpFill/>
            <a:ln w="9525" cap="flat" cmpd="sng" algn="ctr">
              <a:solidFill>
                <a:schemeClr val="bg1">
                  <a:lumMod val="65000"/>
                </a:schemeClr>
              </a:solidFill>
              <a:prstDash val="solid"/>
              <a:round/>
              <a:headEnd type="none" w="med" len="med"/>
              <a:tailEnd type="none" w="med" len="med"/>
            </a:ln>
            <a:effectLst/>
          </p:spPr>
        </p:cxnSp>
        <p:sp>
          <p:nvSpPr>
            <p:cNvPr id="24" name="TextBox 57"/>
            <p:cNvSpPr txBox="1"/>
            <p:nvPr/>
          </p:nvSpPr>
          <p:spPr>
            <a:xfrm>
              <a:off x="46755" y="1519684"/>
              <a:ext cx="1177607" cy="389681"/>
            </a:xfrm>
            <a:prstGeom prst="rect">
              <a:avLst/>
            </a:prstGeom>
            <a:noFill/>
          </p:spPr>
          <p:txBody>
            <a:bodyPr wrap="square">
              <a:spAutoFit/>
            </a:bodyPr>
            <a:lstStyle/>
            <a:p>
              <a:pPr>
                <a:defRPr/>
              </a:pPr>
              <a:r>
                <a:rPr lang="zh-CN" altLang="en-US" sz="1400" dirty="0" smtClean="0">
                  <a:solidFill>
                    <a:schemeClr val="accent6">
                      <a:lumMod val="50000"/>
                    </a:schemeClr>
                  </a:solidFill>
                  <a:latin typeface="微软雅黑" panose="020B0503020204020204" pitchFamily="34" charset="-122"/>
                  <a:ea typeface="微软雅黑" panose="020B0503020204020204" pitchFamily="34" charset="-122"/>
                </a:rPr>
                <a:t>配置系统</a:t>
              </a:r>
              <a:endParaRPr lang="zh-CN" altLang="en-US" sz="1400"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25" name="直接连接符 24"/>
            <p:cNvCxnSpPr>
              <a:endCxn id="24" idx="2"/>
            </p:cNvCxnSpPr>
            <p:nvPr/>
          </p:nvCxnSpPr>
          <p:spPr bwMode="auto">
            <a:xfrm flipH="1" flipV="1">
              <a:off x="635559" y="1909365"/>
              <a:ext cx="799781" cy="1227188"/>
            </a:xfrm>
            <a:prstGeom prst="line">
              <a:avLst/>
            </a:prstGeom>
            <a:grpFill/>
            <a:ln w="9525" cap="flat" cmpd="sng" algn="ctr">
              <a:solidFill>
                <a:schemeClr val="bg1">
                  <a:lumMod val="65000"/>
                </a:schemeClr>
              </a:solidFill>
              <a:prstDash val="solid"/>
              <a:round/>
              <a:headEnd type="none" w="med" len="med"/>
              <a:tailEnd type="none" w="med" len="med"/>
            </a:ln>
            <a:effectLst/>
          </p:spPr>
        </p:cxnSp>
      </p:grpSp>
      <p:grpSp>
        <p:nvGrpSpPr>
          <p:cNvPr id="26" name="组合 25"/>
          <p:cNvGrpSpPr/>
          <p:nvPr/>
        </p:nvGrpSpPr>
        <p:grpSpPr>
          <a:xfrm>
            <a:off x="3995936" y="1653833"/>
            <a:ext cx="2032978" cy="2256426"/>
            <a:chOff x="4587752" y="1544317"/>
            <a:chExt cx="2625725" cy="2766114"/>
          </a:xfrm>
          <a:solidFill>
            <a:schemeClr val="accent5">
              <a:lumMod val="75000"/>
            </a:schemeClr>
          </a:solidFill>
        </p:grpSpPr>
        <p:sp>
          <p:nvSpPr>
            <p:cNvPr id="27" name="六边形 26"/>
            <p:cNvSpPr/>
            <p:nvPr/>
          </p:nvSpPr>
          <p:spPr bwMode="auto">
            <a:xfrm>
              <a:off x="4587752" y="2221281"/>
              <a:ext cx="2625725" cy="2089150"/>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28" name="六边形 27"/>
            <p:cNvSpPr/>
            <p:nvPr/>
          </p:nvSpPr>
          <p:spPr bwMode="auto">
            <a:xfrm>
              <a:off x="5198939" y="2307958"/>
              <a:ext cx="603250" cy="519114"/>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29" name="六边形 28"/>
            <p:cNvSpPr/>
            <p:nvPr/>
          </p:nvSpPr>
          <p:spPr bwMode="auto">
            <a:xfrm>
              <a:off x="5983164" y="2327008"/>
              <a:ext cx="601663" cy="519114"/>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0" name="六边形 29"/>
            <p:cNvSpPr/>
            <p:nvPr/>
          </p:nvSpPr>
          <p:spPr bwMode="auto">
            <a:xfrm>
              <a:off x="4802064" y="2924544"/>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1" name="六边形 30"/>
            <p:cNvSpPr/>
            <p:nvPr/>
          </p:nvSpPr>
          <p:spPr bwMode="auto">
            <a:xfrm>
              <a:off x="5586289" y="2924544"/>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2" name="六边形 31"/>
            <p:cNvSpPr/>
            <p:nvPr/>
          </p:nvSpPr>
          <p:spPr bwMode="auto">
            <a:xfrm>
              <a:off x="6395914" y="2910256"/>
              <a:ext cx="603250" cy="519113"/>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3" name="六边形 32"/>
            <p:cNvSpPr/>
            <p:nvPr/>
          </p:nvSpPr>
          <p:spPr bwMode="auto">
            <a:xfrm>
              <a:off x="5191002" y="3584944"/>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4" name="六边形 33"/>
            <p:cNvSpPr/>
            <p:nvPr/>
          </p:nvSpPr>
          <p:spPr bwMode="auto">
            <a:xfrm>
              <a:off x="5975227" y="3584944"/>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5" name="TextBox 1"/>
            <p:cNvSpPr txBox="1"/>
            <p:nvPr/>
          </p:nvSpPr>
          <p:spPr>
            <a:xfrm>
              <a:off x="5282175" y="1544317"/>
              <a:ext cx="1415364" cy="377298"/>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商品管理</a:t>
              </a:r>
            </a:p>
          </p:txBody>
        </p:sp>
        <p:cxnSp>
          <p:nvCxnSpPr>
            <p:cNvPr id="36" name="直接连接符 35"/>
            <p:cNvCxnSpPr/>
            <p:nvPr/>
          </p:nvCxnSpPr>
          <p:spPr bwMode="auto">
            <a:xfrm flipH="1" flipV="1">
              <a:off x="5838163" y="2019088"/>
              <a:ext cx="40226" cy="1159455"/>
            </a:xfrm>
            <a:prstGeom prst="line">
              <a:avLst/>
            </a:prstGeom>
            <a:grpFill/>
            <a:ln w="9525" cap="flat" cmpd="sng" algn="ctr">
              <a:solidFill>
                <a:schemeClr val="bg1">
                  <a:lumMod val="65000"/>
                </a:schemeClr>
              </a:solidFill>
              <a:prstDash val="solid"/>
              <a:round/>
              <a:headEnd type="none" w="med" len="med"/>
              <a:tailEnd type="none" w="med" len="med"/>
            </a:ln>
            <a:effectLst/>
          </p:spPr>
        </p:cxnSp>
      </p:grpSp>
      <p:sp>
        <p:nvSpPr>
          <p:cNvPr id="37" name="矩形 36"/>
          <p:cNvSpPr/>
          <p:nvPr/>
        </p:nvSpPr>
        <p:spPr>
          <a:xfrm>
            <a:off x="1392548" y="4190767"/>
            <a:ext cx="2012089"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第一周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开发）</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6732241" y="1685118"/>
            <a:ext cx="1957150" cy="2225142"/>
            <a:chOff x="8737725" y="1753372"/>
            <a:chExt cx="2625725" cy="2961506"/>
          </a:xfrm>
          <a:solidFill>
            <a:schemeClr val="accent5">
              <a:lumMod val="75000"/>
            </a:schemeClr>
          </a:solidFill>
        </p:grpSpPr>
        <p:sp>
          <p:nvSpPr>
            <p:cNvPr id="39" name="六边形 38"/>
            <p:cNvSpPr/>
            <p:nvPr/>
          </p:nvSpPr>
          <p:spPr bwMode="auto">
            <a:xfrm>
              <a:off x="8737725" y="2451103"/>
              <a:ext cx="2625725" cy="2263775"/>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0" name="六边形 39"/>
            <p:cNvSpPr/>
            <p:nvPr/>
          </p:nvSpPr>
          <p:spPr bwMode="auto">
            <a:xfrm>
              <a:off x="9348912" y="2625728"/>
              <a:ext cx="603250"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1" name="六边形 40"/>
            <p:cNvSpPr/>
            <p:nvPr/>
          </p:nvSpPr>
          <p:spPr bwMode="auto">
            <a:xfrm>
              <a:off x="10133137" y="2614728"/>
              <a:ext cx="601664"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2" name="六边形 41"/>
            <p:cNvSpPr/>
            <p:nvPr/>
          </p:nvSpPr>
          <p:spPr bwMode="auto">
            <a:xfrm>
              <a:off x="8952037" y="3328991"/>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3" name="六边形 42"/>
            <p:cNvSpPr/>
            <p:nvPr/>
          </p:nvSpPr>
          <p:spPr bwMode="auto">
            <a:xfrm>
              <a:off x="9736262" y="3328991"/>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4" name="六边形 43"/>
            <p:cNvSpPr/>
            <p:nvPr/>
          </p:nvSpPr>
          <p:spPr bwMode="auto">
            <a:xfrm>
              <a:off x="10545887" y="3314703"/>
              <a:ext cx="603250"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5" name="六边形 44"/>
            <p:cNvSpPr/>
            <p:nvPr/>
          </p:nvSpPr>
          <p:spPr bwMode="auto">
            <a:xfrm>
              <a:off x="9340975" y="3989391"/>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6" name="六边形 45"/>
            <p:cNvSpPr/>
            <p:nvPr/>
          </p:nvSpPr>
          <p:spPr bwMode="auto">
            <a:xfrm>
              <a:off x="10125200" y="3989391"/>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7" name="TextBox 27"/>
            <p:cNvSpPr txBox="1"/>
            <p:nvPr/>
          </p:nvSpPr>
          <p:spPr>
            <a:xfrm>
              <a:off x="10031538" y="1753372"/>
              <a:ext cx="1331912" cy="409629"/>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订单管理</a:t>
              </a:r>
            </a:p>
          </p:txBody>
        </p:sp>
        <p:cxnSp>
          <p:nvCxnSpPr>
            <p:cNvPr id="48" name="直接连接符 47"/>
            <p:cNvCxnSpPr/>
            <p:nvPr/>
          </p:nvCxnSpPr>
          <p:spPr bwMode="auto">
            <a:xfrm flipH="1" flipV="1">
              <a:off x="10862697" y="2163001"/>
              <a:ext cx="4596" cy="1153767"/>
            </a:xfrm>
            <a:prstGeom prst="line">
              <a:avLst/>
            </a:prstGeom>
            <a:grpFill/>
            <a:ln w="9525" cap="flat" cmpd="sng" algn="ctr">
              <a:solidFill>
                <a:schemeClr val="bg1">
                  <a:lumMod val="65000"/>
                </a:schemeClr>
              </a:solidFill>
              <a:prstDash val="solid"/>
              <a:round/>
              <a:headEnd type="none" w="med" len="med"/>
              <a:tailEnd type="none" w="med" len="med"/>
            </a:ln>
            <a:effectLst/>
          </p:spPr>
        </p:cxnSp>
      </p:grpSp>
      <p:sp>
        <p:nvSpPr>
          <p:cNvPr id="49" name="矩形 48"/>
          <p:cNvSpPr/>
          <p:nvPr/>
        </p:nvSpPr>
        <p:spPr>
          <a:xfrm>
            <a:off x="4463005" y="4201444"/>
            <a:ext cx="877163"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第二周</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49"/>
          <p:cNvSpPr/>
          <p:nvPr/>
        </p:nvSpPr>
        <p:spPr>
          <a:xfrm>
            <a:off x="7214362" y="4200533"/>
            <a:ext cx="877163"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第三周</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21787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微服务架构</a:t>
            </a:r>
            <a:endParaRPr lang="zh-CN" altLang="en-US" dirty="0"/>
          </a:p>
        </p:txBody>
      </p:sp>
      <p:sp>
        <p:nvSpPr>
          <p:cNvPr id="25" name="TextBox 49"/>
          <p:cNvSpPr txBox="1"/>
          <p:nvPr/>
        </p:nvSpPr>
        <p:spPr>
          <a:xfrm>
            <a:off x="251520" y="905923"/>
            <a:ext cx="4104456"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二、为什么要采用微服务架构？</a:t>
            </a:r>
            <a:endParaRPr lang="zh-CN" altLang="en-US" dirty="0">
              <a:solidFill>
                <a:schemeClr val="tx1">
                  <a:lumMod val="65000"/>
                  <a:lumOff val="35000"/>
                </a:schemeClr>
              </a:solidFill>
            </a:endParaRPr>
          </a:p>
        </p:txBody>
      </p:sp>
      <p:sp>
        <p:nvSpPr>
          <p:cNvPr id="26" name="平行四边形 25"/>
          <p:cNvSpPr/>
          <p:nvPr/>
        </p:nvSpPr>
        <p:spPr>
          <a:xfrm rot="16200000">
            <a:off x="3715003" y="244213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rot="16200000">
            <a:off x="3715001" y="95720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3441364" y="1059582"/>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0800000">
            <a:off x="2827200" y="1802812"/>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3441364" y="2562733"/>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0800000">
            <a:off x="2827200" y="3331671"/>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9"/>
          <p:cNvSpPr txBox="1"/>
          <p:nvPr/>
        </p:nvSpPr>
        <p:spPr>
          <a:xfrm>
            <a:off x="3635896" y="1423368"/>
            <a:ext cx="1837494"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en-US" altLang="zh-CN" sz="1600" dirty="0" smtClean="0">
                <a:solidFill>
                  <a:schemeClr val="bg1"/>
                </a:solidFill>
              </a:rPr>
              <a:t>01 </a:t>
            </a:r>
            <a:r>
              <a:rPr lang="zh-CN" altLang="en-US" sz="1600" dirty="0" smtClean="0">
                <a:solidFill>
                  <a:schemeClr val="bg1"/>
                </a:solidFill>
              </a:rPr>
              <a:t>规避系统性风险</a:t>
            </a:r>
            <a:endParaRPr lang="zh-CN" altLang="en-US" sz="1600" dirty="0">
              <a:solidFill>
                <a:schemeClr val="bg1"/>
              </a:solidFill>
            </a:endParaRPr>
          </a:p>
        </p:txBody>
      </p:sp>
      <p:sp>
        <p:nvSpPr>
          <p:cNvPr id="33" name="TextBox 10"/>
          <p:cNvSpPr txBox="1"/>
          <p:nvPr/>
        </p:nvSpPr>
        <p:spPr>
          <a:xfrm>
            <a:off x="6199151" y="1426864"/>
            <a:ext cx="2088231" cy="230832"/>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t>避免全局、系统性风险比什么都</a:t>
            </a:r>
            <a:r>
              <a:rPr lang="zh-CN" altLang="en-US" sz="1000" dirty="0" smtClean="0"/>
              <a:t>重要</a:t>
            </a:r>
            <a:endParaRPr lang="en-US" altLang="zh-CN" sz="1000" dirty="0"/>
          </a:p>
        </p:txBody>
      </p:sp>
      <p:sp>
        <p:nvSpPr>
          <p:cNvPr id="34" name="TextBox 11"/>
          <p:cNvSpPr txBox="1"/>
          <p:nvPr/>
        </p:nvSpPr>
        <p:spPr>
          <a:xfrm>
            <a:off x="3264682" y="2227605"/>
            <a:ext cx="1723550"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02 </a:t>
            </a:r>
            <a:r>
              <a:rPr lang="zh-CN" altLang="en-US" sz="1600" dirty="0" smtClean="0"/>
              <a:t>轻</a:t>
            </a:r>
            <a:r>
              <a:rPr lang="zh-CN" altLang="en-US" sz="1600" dirty="0"/>
              <a:t>管理 </a:t>
            </a:r>
            <a:endParaRPr lang="zh-CN" altLang="en-US" sz="1600" dirty="0">
              <a:solidFill>
                <a:schemeClr val="bg1"/>
              </a:solidFill>
            </a:endParaRPr>
          </a:p>
        </p:txBody>
      </p:sp>
      <p:sp>
        <p:nvSpPr>
          <p:cNvPr id="35" name="TextBox 12"/>
          <p:cNvSpPr txBox="1"/>
          <p:nvPr/>
        </p:nvSpPr>
        <p:spPr>
          <a:xfrm>
            <a:off x="3664838" y="2955184"/>
            <a:ext cx="2353073"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03 </a:t>
            </a:r>
            <a:r>
              <a:rPr lang="zh-CN" altLang="en-US" sz="1600" dirty="0" smtClean="0"/>
              <a:t>互联网</a:t>
            </a:r>
            <a:r>
              <a:rPr lang="zh-CN" altLang="en-US" sz="1600" dirty="0"/>
              <a:t>时代什么都得快 </a:t>
            </a:r>
            <a:endParaRPr lang="zh-CN" altLang="en-US" sz="1600" dirty="0">
              <a:solidFill>
                <a:schemeClr val="bg1"/>
              </a:solidFill>
            </a:endParaRPr>
          </a:p>
        </p:txBody>
      </p:sp>
      <p:sp>
        <p:nvSpPr>
          <p:cNvPr id="36" name="TextBox 13"/>
          <p:cNvSpPr txBox="1"/>
          <p:nvPr/>
        </p:nvSpPr>
        <p:spPr>
          <a:xfrm>
            <a:off x="3264682" y="3767791"/>
            <a:ext cx="1723550"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04 </a:t>
            </a:r>
            <a:r>
              <a:rPr lang="zh-CN" altLang="en-US" sz="1600" dirty="0" smtClean="0">
                <a:solidFill>
                  <a:schemeClr val="bg1"/>
                </a:solidFill>
              </a:rPr>
              <a:t>降成本</a:t>
            </a:r>
            <a:endParaRPr lang="zh-CN" altLang="en-US" sz="1600" dirty="0">
              <a:solidFill>
                <a:schemeClr val="bg1"/>
              </a:solidFill>
            </a:endParaRPr>
          </a:p>
        </p:txBody>
      </p:sp>
      <p:sp>
        <p:nvSpPr>
          <p:cNvPr id="37" name="TextBox 14"/>
          <p:cNvSpPr txBox="1"/>
          <p:nvPr/>
        </p:nvSpPr>
        <p:spPr>
          <a:xfrm>
            <a:off x="520228" y="1861242"/>
            <a:ext cx="2088231" cy="1154162"/>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ctr">
              <a:lnSpc>
                <a:spcPct val="150000"/>
              </a:lnSpc>
              <a:buFont typeface="Arial" panose="020B0604020202020204" pitchFamily="34" charset="0"/>
              <a:buNone/>
            </a:pPr>
            <a:r>
              <a:rPr lang="zh-CN" altLang="en-US" sz="1000" dirty="0"/>
              <a:t>建立自组织型团队，每个小团队围绕明确的工作范围独立并高效地运转 </a:t>
            </a:r>
            <a:r>
              <a:rPr lang="en-US" altLang="zh-CN" sz="1000" dirty="0"/>
              <a:t>(</a:t>
            </a:r>
            <a:r>
              <a:rPr lang="zh-CN" altLang="en-US" sz="1000" dirty="0"/>
              <a:t>设计、开发、测试、运维</a:t>
            </a:r>
            <a:r>
              <a:rPr lang="en-US" altLang="zh-CN" sz="1000" dirty="0" smtClean="0"/>
              <a:t>)</a:t>
            </a:r>
          </a:p>
          <a:p>
            <a:pPr algn="ctr">
              <a:lnSpc>
                <a:spcPct val="150000"/>
              </a:lnSpc>
            </a:pPr>
            <a:r>
              <a:rPr lang="en-US" altLang="zh-CN" sz="1000" dirty="0"/>
              <a:t>You build it, you run it.       --</a:t>
            </a:r>
            <a:r>
              <a:rPr lang="zh-CN" altLang="en-US" sz="1000" dirty="0"/>
              <a:t>亚马逊</a:t>
            </a:r>
            <a:r>
              <a:rPr lang="en-US" altLang="zh-CN" sz="1000" dirty="0"/>
              <a:t>CTO Werner </a:t>
            </a:r>
            <a:r>
              <a:rPr lang="en-US" altLang="zh-CN" sz="1000" dirty="0" err="1" smtClean="0"/>
              <a:t>Vogels</a:t>
            </a:r>
            <a:endParaRPr lang="en-US" altLang="zh-CN" sz="1000" dirty="0"/>
          </a:p>
        </p:txBody>
      </p:sp>
      <p:sp>
        <p:nvSpPr>
          <p:cNvPr id="38" name="TextBox 15"/>
          <p:cNvSpPr txBox="1"/>
          <p:nvPr/>
        </p:nvSpPr>
        <p:spPr>
          <a:xfrm>
            <a:off x="6177668" y="2870857"/>
            <a:ext cx="2088231" cy="66531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lnSpc>
                <a:spcPct val="150000"/>
              </a:lnSpc>
              <a:buFont typeface="Arial" panose="020B0604020202020204" pitchFamily="34" charset="0"/>
              <a:buNone/>
            </a:pPr>
            <a:r>
              <a:rPr lang="zh-CN" altLang="en-US" sz="1000" dirty="0"/>
              <a:t>需求来得快，变化来得快；研发要快，交付要快；系统速度要快，故障恢复要快；什么都得快</a:t>
            </a:r>
            <a:endParaRPr lang="en-US" altLang="zh-CN" sz="1000" dirty="0"/>
          </a:p>
        </p:txBody>
      </p:sp>
      <p:sp>
        <p:nvSpPr>
          <p:cNvPr id="39" name="TextBox 16"/>
          <p:cNvSpPr txBox="1"/>
          <p:nvPr/>
        </p:nvSpPr>
        <p:spPr>
          <a:xfrm>
            <a:off x="596224" y="3516692"/>
            <a:ext cx="2088231" cy="66531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lnSpc>
                <a:spcPct val="150000"/>
              </a:lnSpc>
            </a:pPr>
            <a:r>
              <a:rPr lang="zh-CN" altLang="en-US" sz="1000" dirty="0"/>
              <a:t>复用微服务组件，避免重复开发。</a:t>
            </a:r>
            <a:endParaRPr lang="en-US" altLang="zh-CN" sz="1000" dirty="0"/>
          </a:p>
          <a:p>
            <a:pPr algn="l">
              <a:lnSpc>
                <a:spcPct val="150000"/>
              </a:lnSpc>
              <a:buFont typeface="Arial" panose="020B0604020202020204" pitchFamily="34" charset="0"/>
              <a:buNone/>
            </a:pPr>
            <a:r>
              <a:rPr lang="zh-CN" altLang="en-US" sz="1000" dirty="0"/>
              <a:t>将大型系统分拆成多个可插拔的小系统，独立小团队开发，效率更高。</a:t>
            </a:r>
            <a:endParaRPr lang="en-US" altLang="zh-CN" sz="1000" dirty="0"/>
          </a:p>
        </p:txBody>
      </p:sp>
      <p:sp>
        <p:nvSpPr>
          <p:cNvPr id="40" name="右箭头 39"/>
          <p:cNvSpPr/>
          <p:nvPr/>
        </p:nvSpPr>
        <p:spPr>
          <a:xfrm>
            <a:off x="3456723" y="4098088"/>
            <a:ext cx="2646190" cy="1035353"/>
          </a:xfrm>
          <a:prstGeom prst="rightArrow">
            <a:avLst>
              <a:gd name="adj1" fmla="val 66953"/>
              <a:gd name="adj2"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13"/>
          <p:cNvSpPr txBox="1"/>
          <p:nvPr/>
        </p:nvSpPr>
        <p:spPr>
          <a:xfrm>
            <a:off x="3347864" y="4543873"/>
            <a:ext cx="2448272"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05 </a:t>
            </a:r>
            <a:r>
              <a:rPr lang="zh-CN" altLang="en-US" sz="1600" dirty="0" smtClean="0">
                <a:solidFill>
                  <a:schemeClr val="bg1"/>
                </a:solidFill>
              </a:rPr>
              <a:t>有利于长期发展</a:t>
            </a:r>
            <a:endParaRPr lang="zh-CN" altLang="en-US" sz="1600" dirty="0">
              <a:solidFill>
                <a:schemeClr val="bg1"/>
              </a:solidFill>
            </a:endParaRPr>
          </a:p>
        </p:txBody>
      </p:sp>
      <p:sp>
        <p:nvSpPr>
          <p:cNvPr id="42" name="TextBox 15"/>
          <p:cNvSpPr txBox="1"/>
          <p:nvPr/>
        </p:nvSpPr>
        <p:spPr>
          <a:xfrm>
            <a:off x="6198421" y="4154099"/>
            <a:ext cx="2228512" cy="92333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ctr">
              <a:lnSpc>
                <a:spcPct val="150000"/>
              </a:lnSpc>
              <a:buFont typeface="Arial" panose="020B0604020202020204" pitchFamily="34" charset="0"/>
              <a:buNone/>
            </a:pPr>
            <a:r>
              <a:rPr lang="zh-CN" altLang="en-US" sz="1000" dirty="0"/>
              <a:t>优化一个大型系统的代价是巨大的，但维护和重构一个微服务是容易的。</a:t>
            </a:r>
            <a:endParaRPr lang="en-US" altLang="zh-CN" sz="1000" dirty="0"/>
          </a:p>
          <a:p>
            <a:pPr algn="ctr">
              <a:lnSpc>
                <a:spcPct val="150000"/>
              </a:lnSpc>
            </a:pPr>
            <a:r>
              <a:rPr lang="zh-CN" altLang="en-US" sz="1000" dirty="0"/>
              <a:t>将大型系统分拆成多个可插拔的小系统，独立小团队开发，更容易响应需求变更。</a:t>
            </a:r>
            <a:endParaRPr lang="en-US" altLang="zh-CN" sz="1000"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0008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等腰三角形 45"/>
          <p:cNvSpPr/>
          <p:nvPr/>
        </p:nvSpPr>
        <p:spPr>
          <a:xfrm>
            <a:off x="1331640"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微服务架构</a:t>
            </a:r>
          </a:p>
        </p:txBody>
      </p:sp>
      <p:sp>
        <p:nvSpPr>
          <p:cNvPr id="11" name="TextBox 10"/>
          <p:cNvSpPr txBox="1"/>
          <p:nvPr/>
        </p:nvSpPr>
        <p:spPr>
          <a:xfrm>
            <a:off x="1498088" y="3770548"/>
            <a:ext cx="1440160" cy="55399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人员多</a:t>
            </a:r>
            <a:endParaRPr lang="en-US" altLang="zh-CN" sz="1200" dirty="0" smtClean="0"/>
          </a:p>
          <a:p>
            <a:r>
              <a:rPr lang="zh-CN" altLang="en-US" sz="1200" dirty="0" smtClean="0"/>
              <a:t>代码行数多</a:t>
            </a:r>
            <a:endParaRPr lang="en-US" altLang="zh-CN" sz="1200" dirty="0"/>
          </a:p>
        </p:txBody>
      </p:sp>
      <p:sp>
        <p:nvSpPr>
          <p:cNvPr id="17" name="TextBox 16"/>
          <p:cNvSpPr txBox="1"/>
          <p:nvPr/>
        </p:nvSpPr>
        <p:spPr>
          <a:xfrm>
            <a:off x="3879133" y="3813937"/>
            <a:ext cx="1323376" cy="27699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业务复杂</a:t>
            </a:r>
            <a:endParaRPr lang="en-US" altLang="zh-CN" sz="1200" dirty="0"/>
          </a:p>
        </p:txBody>
      </p:sp>
      <p:sp>
        <p:nvSpPr>
          <p:cNvPr id="23" name="TextBox 22"/>
          <p:cNvSpPr txBox="1"/>
          <p:nvPr/>
        </p:nvSpPr>
        <p:spPr>
          <a:xfrm>
            <a:off x="6176847" y="3813937"/>
            <a:ext cx="1456961" cy="55399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比如：长期项目、</a:t>
            </a:r>
            <a:endParaRPr lang="en-US" altLang="zh-CN" sz="1200" dirty="0" smtClean="0"/>
          </a:p>
          <a:p>
            <a:r>
              <a:rPr lang="zh-CN" altLang="en-US" sz="1200" dirty="0" smtClean="0"/>
              <a:t>软件产品</a:t>
            </a:r>
            <a:endParaRPr lang="en-US" altLang="zh-CN" sz="1200" dirty="0"/>
          </a:p>
        </p:txBody>
      </p:sp>
      <p:grpSp>
        <p:nvGrpSpPr>
          <p:cNvPr id="6" name="组合 5"/>
          <p:cNvGrpSpPr/>
          <p:nvPr/>
        </p:nvGrpSpPr>
        <p:grpSpPr>
          <a:xfrm>
            <a:off x="1354168" y="1591637"/>
            <a:ext cx="1728000" cy="1838115"/>
            <a:chOff x="1280133" y="1276560"/>
            <a:chExt cx="1728000" cy="1838115"/>
          </a:xfrm>
        </p:grpSpPr>
        <p:sp>
          <p:nvSpPr>
            <p:cNvPr id="28" name="椭圆 27"/>
            <p:cNvSpPr/>
            <p:nvPr/>
          </p:nvSpPr>
          <p:spPr>
            <a:xfrm>
              <a:off x="1280133" y="1276560"/>
              <a:ext cx="1728000" cy="172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TextBox 30"/>
            <p:cNvSpPr txBox="1"/>
            <p:nvPr/>
          </p:nvSpPr>
          <p:spPr>
            <a:xfrm>
              <a:off x="1391491" y="1879708"/>
              <a:ext cx="1555101" cy="36933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smtClean="0"/>
                <a:t>规模</a:t>
              </a:r>
              <a:r>
                <a:rPr lang="zh-CN" altLang="en-US" sz="2400" dirty="0"/>
                <a:t>大</a:t>
              </a:r>
            </a:p>
          </p:txBody>
        </p:sp>
        <p:sp>
          <p:nvSpPr>
            <p:cNvPr id="4" name="等腰三角形 3"/>
            <p:cNvSpPr/>
            <p:nvPr/>
          </p:nvSpPr>
          <p:spPr>
            <a:xfrm flipV="1">
              <a:off x="2034816" y="2975421"/>
              <a:ext cx="218634" cy="1392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3676821" y="1585358"/>
            <a:ext cx="1728000" cy="1844394"/>
            <a:chOff x="3616599" y="1270281"/>
            <a:chExt cx="1728000" cy="1844394"/>
          </a:xfrm>
        </p:grpSpPr>
        <p:sp>
          <p:nvSpPr>
            <p:cNvPr id="29" name="椭圆 28"/>
            <p:cNvSpPr/>
            <p:nvPr/>
          </p:nvSpPr>
          <p:spPr>
            <a:xfrm>
              <a:off x="3616599" y="1270281"/>
              <a:ext cx="1728000" cy="172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TextBox 31"/>
            <p:cNvSpPr txBox="1"/>
            <p:nvPr/>
          </p:nvSpPr>
          <p:spPr>
            <a:xfrm>
              <a:off x="3827627" y="1882188"/>
              <a:ext cx="1323376" cy="36933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smtClean="0"/>
                <a:t>复杂度高</a:t>
              </a:r>
              <a:endParaRPr lang="zh-CN" altLang="en-US" sz="2400" dirty="0"/>
            </a:p>
          </p:txBody>
        </p:sp>
        <p:sp>
          <p:nvSpPr>
            <p:cNvPr id="42" name="等腰三角形 41"/>
            <p:cNvSpPr/>
            <p:nvPr/>
          </p:nvSpPr>
          <p:spPr>
            <a:xfrm flipV="1">
              <a:off x="4379998" y="2975421"/>
              <a:ext cx="218634" cy="139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6041327" y="1592313"/>
            <a:ext cx="1728000" cy="1837439"/>
            <a:chOff x="5990153" y="1277236"/>
            <a:chExt cx="1728000" cy="1837439"/>
          </a:xfrm>
        </p:grpSpPr>
        <p:sp>
          <p:nvSpPr>
            <p:cNvPr id="30" name="椭圆 29"/>
            <p:cNvSpPr/>
            <p:nvPr/>
          </p:nvSpPr>
          <p:spPr>
            <a:xfrm>
              <a:off x="5990153" y="1277236"/>
              <a:ext cx="1728000" cy="172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TextBox 32"/>
            <p:cNvSpPr txBox="1"/>
            <p:nvPr/>
          </p:nvSpPr>
          <p:spPr>
            <a:xfrm>
              <a:off x="6189054" y="1781527"/>
              <a:ext cx="1330199"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a:t>需要长期演进</a:t>
              </a:r>
            </a:p>
          </p:txBody>
        </p:sp>
        <p:sp>
          <p:nvSpPr>
            <p:cNvPr id="43" name="等腰三角形 42"/>
            <p:cNvSpPr/>
            <p:nvPr/>
          </p:nvSpPr>
          <p:spPr>
            <a:xfrm flipV="1">
              <a:off x="6744504" y="2975421"/>
              <a:ext cx="218634" cy="139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等腰三角形 45"/>
          <p:cNvSpPr/>
          <p:nvPr/>
        </p:nvSpPr>
        <p:spPr>
          <a:xfrm>
            <a:off x="3654293"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5"/>
          <p:cNvSpPr/>
          <p:nvPr/>
        </p:nvSpPr>
        <p:spPr>
          <a:xfrm>
            <a:off x="6018799"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三、什么样</a:t>
            </a:r>
            <a:r>
              <a:rPr lang="zh-CN" altLang="en-US" dirty="0">
                <a:solidFill>
                  <a:schemeClr val="tx1">
                    <a:lumMod val="65000"/>
                    <a:lumOff val="35000"/>
                  </a:schemeClr>
                </a:solidFill>
              </a:rPr>
              <a:t>的系统要采用</a:t>
            </a:r>
            <a:r>
              <a:rPr lang="zh-CN" altLang="zh-CN" dirty="0">
                <a:solidFill>
                  <a:schemeClr val="tx1">
                    <a:lumMod val="65000"/>
                    <a:lumOff val="35000"/>
                  </a:schemeClr>
                </a:solidFill>
              </a:rPr>
              <a:t>微服务</a:t>
            </a:r>
            <a:r>
              <a:rPr lang="zh-CN" altLang="en-US" dirty="0" smtClean="0">
                <a:solidFill>
                  <a:schemeClr val="tx1">
                    <a:lumMod val="65000"/>
                    <a:lumOff val="35000"/>
                  </a:schemeClr>
                </a:solidFill>
              </a:rPr>
              <a:t>架构？</a:t>
            </a:r>
            <a:endParaRPr lang="zh-CN" altLang="en-US" dirty="0">
              <a:solidFill>
                <a:schemeClr val="tx1">
                  <a:lumMod val="65000"/>
                  <a:lumOff val="35000"/>
                </a:schemeClr>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98250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6936" y="2429520"/>
            <a:ext cx="7285007" cy="369332"/>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en-US" altLang="zh-CN" sz="1800" b="1" dirty="0" smtClean="0"/>
              <a:t>——</a:t>
            </a:r>
            <a:r>
              <a:rPr lang="zh-CN" altLang="en-US" sz="1800" b="1" dirty="0" smtClean="0"/>
              <a:t>先</a:t>
            </a:r>
            <a:r>
              <a:rPr lang="zh-CN" altLang="en-US" sz="1800" b="1" dirty="0"/>
              <a:t>从单个微服务的开发开始</a:t>
            </a:r>
            <a:endParaRPr lang="zh-CN" altLang="zh-CN" sz="1800" b="1" dirty="0"/>
          </a:p>
        </p:txBody>
      </p:sp>
      <p:sp>
        <p:nvSpPr>
          <p:cNvPr id="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9"/>
          <p:cNvSpPr txBox="1"/>
          <p:nvPr/>
        </p:nvSpPr>
        <p:spPr>
          <a:xfrm>
            <a:off x="335587" y="1174028"/>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rgbClr val="0E647C"/>
                </a:solidFill>
                <a:latin typeface="微软雅黑" pitchFamily="34" charset="-122"/>
                <a:ea typeface="微软雅黑" pitchFamily="34" charset="-122"/>
              </a:rPr>
              <a:t>如何利用微服务架构建设系统？</a:t>
            </a:r>
            <a:endParaRPr lang="zh-CN" altLang="en-US" sz="3600" b="1" spc="300" dirty="0">
              <a:solidFill>
                <a:srgbClr val="0E647C"/>
              </a:solidFill>
              <a:latin typeface="微软雅黑" pitchFamily="34" charset="-122"/>
              <a:ea typeface="微软雅黑" pitchFamily="34" charset="-122"/>
            </a:endParaRPr>
          </a:p>
        </p:txBody>
      </p:sp>
    </p:spTree>
    <p:extLst>
      <p:ext uri="{BB962C8B-B14F-4D97-AF65-F5344CB8AC3E}">
        <p14:creationId xmlns:p14="http://schemas.microsoft.com/office/powerpoint/2010/main" val="2090070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3" name="Freeform 5"/>
          <p:cNvSpPr>
            <a:spLocks/>
          </p:cNvSpPr>
          <p:nvPr/>
        </p:nvSpPr>
        <p:spPr bwMode="auto">
          <a:xfrm>
            <a:off x="323528" y="0"/>
            <a:ext cx="3022302"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1147408" y="181689"/>
            <a:ext cx="1415773" cy="584775"/>
          </a:xfrm>
          <a:prstGeom prst="rect">
            <a:avLst/>
          </a:prstGeom>
          <a:noFill/>
        </p:spPr>
        <p:txBody>
          <a:bodyPr wrap="none" rtlCol="0">
            <a:spAutoFit/>
          </a:bodyPr>
          <a:lstStyle/>
          <a:p>
            <a:pPr algn="ctr"/>
            <a:r>
              <a:rPr lang="zh-CN" altLang="en-US" sz="3200" b="1" dirty="0">
                <a:solidFill>
                  <a:schemeClr val="bg1"/>
                </a:solidFill>
                <a:latin typeface="微软雅黑" pitchFamily="34" charset="-122"/>
                <a:ea typeface="微软雅黑" pitchFamily="34" charset="-122"/>
              </a:rPr>
              <a:t>开始前</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9"/>
          <p:cNvSpPr txBox="1"/>
          <p:nvPr/>
        </p:nvSpPr>
        <p:spPr>
          <a:xfrm>
            <a:off x="1331640" y="1973751"/>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什么是单体应用</a:t>
            </a:r>
            <a:endParaRPr lang="zh-CN" altLang="en-US" sz="3600" b="1" spc="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4117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3517" y="1844975"/>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2510064" y="1959811"/>
            <a:ext cx="5873863" cy="2308324"/>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原来怎么开发还怎么开发（</a:t>
            </a:r>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PHP</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.Net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etc.</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每个微服务使用独立的数据库</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如果本微服务需要为其它微服务提供接口，建议将</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模块和管理端分开来，因为</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目的不同</a:t>
            </a:r>
            <a:endParaRPr lang="en-US" altLang="zh-CN" sz="1200" dirty="0">
              <a:latin typeface="微软雅黑" panose="020B0503020204020204" pitchFamily="34" charset="-122"/>
              <a:ea typeface="微软雅黑" panose="020B0503020204020204" pitchFamily="34" charset="-122"/>
            </a:endParaRPr>
          </a:p>
          <a:p>
            <a:pPr marL="900113" lvl="2" indent="-214313">
              <a:lnSpc>
                <a:spcPct val="150000"/>
              </a:lnSpc>
              <a:buFont typeface="Wingdings" panose="05000000000000000000" pitchFamily="2" charset="2"/>
              <a:buChar char="ü"/>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模块的目的是服务于其它模块</a:t>
            </a:r>
            <a:endParaRPr lang="en-US" altLang="zh-CN" sz="1200" dirty="0">
              <a:latin typeface="微软雅黑" panose="020B0503020204020204" pitchFamily="34" charset="-122"/>
              <a:ea typeface="微软雅黑" panose="020B0503020204020204" pitchFamily="34" charset="-122"/>
            </a:endParaRPr>
          </a:p>
          <a:p>
            <a:pPr marL="900113" lvl="2" indent="-214313">
              <a:lnSpc>
                <a:spcPct val="150000"/>
              </a:lnSpc>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rPr>
              <a:t>管理端的目的是管理本模块的数据</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模块比管理端有更高的性能、稳定性和安全性要求</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2666" y="3193715"/>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sp>
        <p:nvSpPr>
          <p:cNvPr id="25" name="五边形 24"/>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01 </a:t>
            </a:r>
            <a:r>
              <a:rPr lang="zh-CN" altLang="en-US" sz="1400" b="1" dirty="0" smtClean="0">
                <a:latin typeface="微软雅黑" panose="020B0503020204020204" pitchFamily="34" charset="-122"/>
                <a:ea typeface="微软雅黑" panose="020B0503020204020204" pitchFamily="34" charset="-122"/>
              </a:rPr>
              <a:t>开发微服务模块</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01033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3517" y="1574271"/>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2483768" y="1508958"/>
            <a:ext cx="5873863" cy="3416320"/>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文档很重要，因为它是团队协作和知识传递的工具。</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文档是程序员永远的痛。</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写起来费时费力</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更新维护时更是费力费神</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大部分情况下，文档都是过期的</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将文档放到代码中，与代码一起更新，能够有效地避免以上</a:t>
            </a:r>
            <a:r>
              <a:rPr lang="zh-CN" altLang="en-US" sz="1200" dirty="0" smtClean="0">
                <a:latin typeface="微软雅黑" panose="020B0503020204020204" pitchFamily="34" charset="-122"/>
                <a:ea typeface="微软雅黑" panose="020B0503020204020204" pitchFamily="34" charset="-122"/>
              </a:rPr>
              <a:t>问题</a:t>
            </a:r>
            <a:endParaRPr lang="en-US" altLang="zh-CN" sz="1200" dirty="0" smtClean="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3517" y="3330215"/>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pic>
        <p:nvPicPr>
          <p:cNvPr id="25" name="图片 24"/>
          <p:cNvPicPr>
            <a:picLocks noChangeAspect="1"/>
          </p:cNvPicPr>
          <p:nvPr/>
        </p:nvPicPr>
        <p:blipFill>
          <a:blip r:embed="rId3"/>
          <a:stretch>
            <a:fillRect/>
          </a:stretch>
        </p:blipFill>
        <p:spPr>
          <a:xfrm>
            <a:off x="2623052" y="3217118"/>
            <a:ext cx="3822007" cy="1684245"/>
          </a:xfrm>
          <a:prstGeom prst="rect">
            <a:avLst/>
          </a:prstGeom>
        </p:spPr>
      </p:pic>
      <p:sp>
        <p:nvSpPr>
          <p:cNvPr id="26" name="五边形 25"/>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02 API</a:t>
            </a:r>
            <a:r>
              <a:rPr lang="zh-CN" altLang="en-US" sz="1400" b="1" dirty="0" smtClean="0">
                <a:latin typeface="微软雅黑" panose="020B0503020204020204" pitchFamily="34" charset="-122"/>
                <a:ea typeface="微软雅黑" panose="020B0503020204020204" pitchFamily="34" charset="-122"/>
              </a:rPr>
              <a:t>文档管理</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870907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845939" y="1563638"/>
            <a:ext cx="4823460" cy="3139321"/>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门户前后端分离已是必然的选择</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如果门户展现层直接调用微服务的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，将导致微服务模块需要进行用户身份认证和授权的问题</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引入门户后端，统一进行用户身份认证和授权</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展现层通过门户后端调用微服务</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，有两种模式</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如果微服务的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已经能够很好地满足门户前端的要求，则通过门户后端的“路由穿透接口”直接穿透到微服务</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，例如：</a:t>
            </a:r>
            <a:r>
              <a:rPr lang="en-US" altLang="zh-CN" sz="1200" dirty="0">
                <a:latin typeface="微软雅黑" panose="020B0503020204020204" pitchFamily="34" charset="-122"/>
                <a:ea typeface="微软雅黑" panose="020B0503020204020204" pitchFamily="34" charset="-122"/>
              </a:rPr>
              <a:t>/router/module1/</a:t>
            </a:r>
            <a:r>
              <a:rPr lang="en-US" altLang="zh-CN" sz="1200" dirty="0" err="1">
                <a:latin typeface="微软雅黑" panose="020B0503020204020204" pitchFamily="34" charset="-122"/>
                <a:ea typeface="微软雅黑" panose="020B0503020204020204" pitchFamily="34" charset="-122"/>
              </a:rPr>
              <a:t>api_path.json</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如果微服务的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不能满足门户前端的要求，则需要在门户后端自定义自己的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，例如查看用户概况功能，就需要在自定义的接口中调用多个微服务的接口。</a:t>
            </a:r>
            <a:endParaRPr lang="en-US" altLang="zh-CN" sz="1200"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83568" y="1563638"/>
            <a:ext cx="2625161" cy="1365194"/>
            <a:chOff x="1025866" y="472441"/>
            <a:chExt cx="6200842" cy="1820258"/>
          </a:xfrm>
        </p:grpSpPr>
        <p:sp>
          <p:nvSpPr>
            <p:cNvPr id="22" name="圆角矩形 21"/>
            <p:cNvSpPr/>
            <p:nvPr/>
          </p:nvSpPr>
          <p:spPr bwMode="auto">
            <a:xfrm>
              <a:off x="1025866" y="472441"/>
              <a:ext cx="6200842" cy="1820258"/>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1285605" y="623292"/>
              <a:ext cx="568449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24" name="圆角矩形 23"/>
            <p:cNvSpPr/>
            <p:nvPr/>
          </p:nvSpPr>
          <p:spPr bwMode="auto">
            <a:xfrm>
              <a:off x="1285605" y="1214972"/>
              <a:ext cx="5684492" cy="960084"/>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25" name="圆角矩形 24"/>
            <p:cNvSpPr/>
            <p:nvPr/>
          </p:nvSpPr>
          <p:spPr bwMode="auto">
            <a:xfrm>
              <a:off x="1574660" y="1650861"/>
              <a:ext cx="2393524"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路由穿透接口</a:t>
              </a:r>
            </a:p>
          </p:txBody>
        </p:sp>
        <p:sp>
          <p:nvSpPr>
            <p:cNvPr id="26" name="圆角矩形 25"/>
            <p:cNvSpPr/>
            <p:nvPr/>
          </p:nvSpPr>
          <p:spPr bwMode="auto">
            <a:xfrm>
              <a:off x="4227923" y="1650861"/>
              <a:ext cx="2512808"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复杂业务接口</a:t>
              </a:r>
            </a:p>
          </p:txBody>
        </p:sp>
      </p:grpSp>
      <p:sp>
        <p:nvSpPr>
          <p:cNvPr id="29" name="七边形 28"/>
          <p:cNvSpPr/>
          <p:nvPr/>
        </p:nvSpPr>
        <p:spPr bwMode="auto">
          <a:xfrm>
            <a:off x="945400" y="310990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1</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0" name="七边形 29"/>
          <p:cNvSpPr/>
          <p:nvPr/>
        </p:nvSpPr>
        <p:spPr bwMode="auto">
          <a:xfrm>
            <a:off x="2556002" y="309951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317222" y="3701360"/>
            <a:ext cx="1554480" cy="1074420"/>
            <a:chOff x="619125" y="1514624"/>
            <a:chExt cx="2072640" cy="1432560"/>
          </a:xfrm>
        </p:grpSpPr>
        <p:sp>
          <p:nvSpPr>
            <p:cNvPr id="32" name="圆角矩形 31"/>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35" name="流程图: 磁盘 34"/>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36" name="肘形连接符 35"/>
            <p:cNvCxnSpPr>
              <a:endCxn id="35"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8" name="肘形连接符 47"/>
            <p:cNvCxnSpPr>
              <a:endCxn id="35"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1" name="矩形 50"/>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982849" y="3696930"/>
            <a:ext cx="1554480" cy="1074420"/>
            <a:chOff x="619125" y="1514624"/>
            <a:chExt cx="2072640" cy="1432560"/>
          </a:xfrm>
        </p:grpSpPr>
        <p:sp>
          <p:nvSpPr>
            <p:cNvPr id="53" name="圆角矩形 52"/>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4" name="圆角矩形 53"/>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6" name="流程图: 磁盘 55"/>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57" name="肘形连接符 56"/>
            <p:cNvCxnSpPr>
              <a:endCxn id="56"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8" name="肘形连接符 57"/>
            <p:cNvCxnSpPr>
              <a:endCxn id="56"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9" name="矩形 58"/>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cxnSp>
        <p:nvCxnSpPr>
          <p:cNvPr id="27" name="肘形连接符 26"/>
          <p:cNvCxnSpPr>
            <a:stCxn id="26" idx="2"/>
            <a:endCxn id="54" idx="0"/>
          </p:cNvCxnSpPr>
          <p:nvPr/>
        </p:nvCxnSpPr>
        <p:spPr bwMode="auto">
          <a:xfrm rot="5400000">
            <a:off x="1866540" y="3278137"/>
            <a:ext cx="1226617" cy="18246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28" name="肘形连接符 27"/>
          <p:cNvCxnSpPr>
            <a:stCxn id="25" idx="2"/>
            <a:endCxn id="33" idx="0"/>
          </p:cNvCxnSpPr>
          <p:nvPr/>
        </p:nvCxnSpPr>
        <p:spPr bwMode="auto">
          <a:xfrm rot="5400000">
            <a:off x="457250" y="3021801"/>
            <a:ext cx="1231047" cy="699572"/>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37" name="五边形 36"/>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03 </a:t>
            </a:r>
            <a:r>
              <a:rPr lang="zh-CN" altLang="en-US" sz="1400" b="1" dirty="0" smtClean="0">
                <a:latin typeface="微软雅黑" panose="020B0503020204020204" pitchFamily="34" charset="-122"/>
                <a:ea typeface="微软雅黑" panose="020B0503020204020204" pitchFamily="34" charset="-122"/>
              </a:rPr>
              <a:t>对门户暴露</a:t>
            </a:r>
            <a:r>
              <a:rPr lang="en-US" altLang="zh-CN" sz="1400" b="1" dirty="0" smtClean="0">
                <a:latin typeface="微软雅黑" panose="020B0503020204020204" pitchFamily="34" charset="-122"/>
                <a:ea typeface="微软雅黑" panose="020B0503020204020204" pitchFamily="34" charset="-122"/>
              </a:rPr>
              <a:t>API</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076438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19872" y="2315928"/>
            <a:ext cx="4874557" cy="1477328"/>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项目启动时，直接安装通用权限管理模块的程序包（后期会更简单，直接选择需要的镜像）</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微服务开发完成后，在</a:t>
            </a:r>
            <a:r>
              <a:rPr lang="en-US" altLang="zh-CN" sz="1200" dirty="0">
                <a:latin typeface="微软雅黑" panose="020B0503020204020204" pitchFamily="34" charset="-122"/>
                <a:ea typeface="微软雅黑" panose="020B0503020204020204" pitchFamily="34" charset="-122"/>
              </a:rPr>
              <a:t>pom.xml</a:t>
            </a:r>
            <a:r>
              <a:rPr lang="zh-CN" altLang="en-US" sz="1200" dirty="0">
                <a:latin typeface="微软雅黑" panose="020B0503020204020204" pitchFamily="34" charset="-122"/>
                <a:ea typeface="微软雅黑" panose="020B0503020204020204" pitchFamily="34" charset="-122"/>
              </a:rPr>
              <a:t>中引入通用权限管理模块的客户端即可完成集成工作</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经过以上两步，整个管理端即可整合起来。做到按需装卸。</a:t>
            </a:r>
            <a:endParaRPr lang="en-US" altLang="zh-CN" sz="1200" dirty="0">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971600" y="1485434"/>
            <a:ext cx="1737078" cy="2560525"/>
          </a:xfrm>
          <a:prstGeom prst="roundRect">
            <a:avLst/>
          </a:prstGeom>
          <a:solidFill>
            <a:schemeClr val="accent2">
              <a:lumMod val="20000"/>
              <a:lumOff val="80000"/>
            </a:schemeClr>
          </a:solidFill>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10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43" name="圆角矩形 42"/>
          <p:cNvSpPr/>
          <p:nvPr/>
        </p:nvSpPr>
        <p:spPr bwMode="auto">
          <a:xfrm>
            <a:off x="1161798" y="1868339"/>
            <a:ext cx="1356681" cy="320040"/>
          </a:xfrm>
          <a:prstGeom prst="roundRect">
            <a:avLst/>
          </a:prstGeom>
          <a:solidFill>
            <a:schemeClr val="accent2">
              <a:lumMod val="20000"/>
              <a:lumOff val="80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b="1" dirty="0">
                <a:solidFill>
                  <a:schemeClr val="tx1"/>
                </a:solidFill>
                <a:latin typeface="微软雅黑" panose="020B0503020204020204" pitchFamily="34" charset="-122"/>
                <a:ea typeface="微软雅黑" panose="020B0503020204020204" pitchFamily="34" charset="-122"/>
              </a:rPr>
              <a:t>通用权限管理</a:t>
            </a:r>
          </a:p>
        </p:txBody>
      </p:sp>
      <p:sp>
        <p:nvSpPr>
          <p:cNvPr id="47" name="圆角矩形 46"/>
          <p:cNvSpPr/>
          <p:nvPr/>
        </p:nvSpPr>
        <p:spPr bwMode="auto">
          <a:xfrm>
            <a:off x="1161798" y="2315928"/>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dirty="0">
                <a:solidFill>
                  <a:schemeClr val="tx1"/>
                </a:solidFill>
                <a:latin typeface="微软雅黑" panose="020B0503020204020204" pitchFamily="34" charset="-122"/>
                <a:ea typeface="微软雅黑" panose="020B0503020204020204" pitchFamily="34" charset="-122"/>
              </a:rPr>
              <a:t>微服务 </a:t>
            </a:r>
            <a:r>
              <a:rPr lang="en-US" altLang="zh-CN" sz="1100" dirty="0">
                <a:solidFill>
                  <a:schemeClr val="tx1"/>
                </a:solidFill>
                <a:latin typeface="微软雅黑" panose="020B0503020204020204" pitchFamily="34" charset="-122"/>
                <a:ea typeface="微软雅黑" panose="020B0503020204020204" pitchFamily="34" charset="-122"/>
              </a:rPr>
              <a:t>1 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50" name="圆角矩形 49"/>
          <p:cNvSpPr/>
          <p:nvPr/>
        </p:nvSpPr>
        <p:spPr bwMode="auto">
          <a:xfrm>
            <a:off x="1161798" y="2780853"/>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100" dirty="0">
                <a:solidFill>
                  <a:schemeClr val="tx1"/>
                </a:solidFill>
                <a:latin typeface="微软雅黑" panose="020B0503020204020204" pitchFamily="34" charset="-122"/>
                <a:ea typeface="微软雅黑" panose="020B0503020204020204" pitchFamily="34" charset="-122"/>
              </a:rPr>
              <a:t>微</a:t>
            </a:r>
            <a:r>
              <a:rPr lang="zh-CN" altLang="en-US" sz="1100" dirty="0" smtClean="0">
                <a:solidFill>
                  <a:schemeClr val="tx1"/>
                </a:solidFill>
                <a:latin typeface="微软雅黑" panose="020B0503020204020204" pitchFamily="34" charset="-122"/>
                <a:ea typeface="微软雅黑" panose="020B0503020204020204" pitchFamily="34" charset="-122"/>
              </a:rPr>
              <a:t>服务 </a:t>
            </a:r>
            <a:r>
              <a:rPr lang="en-US" altLang="zh-CN" sz="1100" dirty="0" smtClean="0">
                <a:solidFill>
                  <a:schemeClr val="tx1"/>
                </a:solidFill>
                <a:latin typeface="微软雅黑" panose="020B0503020204020204" pitchFamily="34" charset="-122"/>
                <a:ea typeface="微软雅黑" panose="020B0503020204020204" pitchFamily="34" charset="-122"/>
              </a:rPr>
              <a:t>2 </a:t>
            </a:r>
            <a:r>
              <a:rPr lang="en-US" altLang="zh-CN" sz="1100" dirty="0">
                <a:solidFill>
                  <a:schemeClr val="tx1"/>
                </a:solidFill>
                <a:latin typeface="微软雅黑" panose="020B0503020204020204" pitchFamily="34" charset="-122"/>
                <a:ea typeface="微软雅黑" panose="020B0503020204020204" pitchFamily="34" charset="-122"/>
              </a:rPr>
              <a:t>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1161798" y="3248159"/>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100" dirty="0">
                <a:solidFill>
                  <a:schemeClr val="tx1"/>
                </a:solidFill>
                <a:latin typeface="微软雅黑" panose="020B0503020204020204" pitchFamily="34" charset="-122"/>
                <a:ea typeface="微软雅黑" panose="020B0503020204020204" pitchFamily="34" charset="-122"/>
              </a:rPr>
              <a:t>微</a:t>
            </a:r>
            <a:r>
              <a:rPr lang="zh-CN" altLang="en-US" sz="1100" dirty="0" smtClean="0">
                <a:solidFill>
                  <a:schemeClr val="tx1"/>
                </a:solidFill>
                <a:latin typeface="微软雅黑" panose="020B0503020204020204" pitchFamily="34" charset="-122"/>
                <a:ea typeface="微软雅黑" panose="020B0503020204020204" pitchFamily="34" charset="-122"/>
              </a:rPr>
              <a:t>服务 </a:t>
            </a:r>
            <a:r>
              <a:rPr lang="en-US" altLang="zh-CN" sz="1100" dirty="0" smtClean="0">
                <a:solidFill>
                  <a:schemeClr val="tx1"/>
                </a:solidFill>
                <a:latin typeface="微软雅黑" panose="020B0503020204020204" pitchFamily="34" charset="-122"/>
                <a:ea typeface="微软雅黑" panose="020B0503020204020204" pitchFamily="34" charset="-122"/>
              </a:rPr>
              <a:t>3 </a:t>
            </a:r>
            <a:r>
              <a:rPr lang="en-US" altLang="zh-CN" sz="1100" dirty="0">
                <a:solidFill>
                  <a:schemeClr val="tx1"/>
                </a:solidFill>
                <a:latin typeface="微软雅黑" panose="020B0503020204020204" pitchFamily="34" charset="-122"/>
                <a:ea typeface="微软雅黑" panose="020B0503020204020204" pitchFamily="34" charset="-122"/>
              </a:rPr>
              <a:t>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50558" y="4225936"/>
            <a:ext cx="1495205" cy="807371"/>
            <a:chOff x="776556" y="5426069"/>
            <a:chExt cx="1993606" cy="1076494"/>
          </a:xfrm>
        </p:grpSpPr>
        <p:sp>
          <p:nvSpPr>
            <p:cNvPr id="53" name="圆角矩形 52"/>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100" b="1" dirty="0">
                <a:solidFill>
                  <a:schemeClr val="accent6"/>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dirty="0">
                  <a:solidFill>
                    <a:schemeClr val="tx1"/>
                  </a:solidFill>
                  <a:latin typeface="微软雅黑" panose="020B0503020204020204" pitchFamily="34" charset="-122"/>
                  <a:ea typeface="微软雅黑" panose="020B0503020204020204" pitchFamily="34" charset="-122"/>
                </a:rPr>
                <a:t>单点登录</a:t>
              </a:r>
            </a:p>
          </p:txBody>
        </p:sp>
        <p:sp>
          <p:nvSpPr>
            <p:cNvPr id="56" name="文本框 55"/>
            <p:cNvSpPr txBox="1"/>
            <p:nvPr/>
          </p:nvSpPr>
          <p:spPr>
            <a:xfrm>
              <a:off x="857164" y="5526716"/>
              <a:ext cx="1326916" cy="348813"/>
            </a:xfrm>
            <a:prstGeom prst="rect">
              <a:avLst/>
            </a:prstGeom>
            <a:noFill/>
          </p:spPr>
          <p:txBody>
            <a:bodyPr vert="horz" wrap="square" rtlCol="0">
              <a:spAutoFit/>
            </a:bodyPr>
            <a:lstStyle/>
            <a:p>
              <a:r>
                <a:rPr lang="zh-CN" altLang="en-US" sz="1100" b="1" dirty="0">
                  <a:latin typeface="微软雅黑" panose="020B0503020204020204" pitchFamily="34" charset="-122"/>
                  <a:ea typeface="微软雅黑" panose="020B0503020204020204" pitchFamily="34" charset="-122"/>
                </a:rPr>
                <a:t>公共组件</a:t>
              </a:r>
            </a:p>
          </p:txBody>
        </p:sp>
      </p:grpSp>
      <p:cxnSp>
        <p:nvCxnSpPr>
          <p:cNvPr id="57" name="曲线连接符 56"/>
          <p:cNvCxnSpPr>
            <a:stCxn id="43" idx="1"/>
            <a:endCxn id="55" idx="1"/>
          </p:cNvCxnSpPr>
          <p:nvPr/>
        </p:nvCxnSpPr>
        <p:spPr bwMode="auto">
          <a:xfrm rot="10800000" flipH="1" flipV="1">
            <a:off x="1161798" y="2028359"/>
            <a:ext cx="139677" cy="2711837"/>
          </a:xfrm>
          <a:prstGeom prst="curvedConnector3">
            <a:avLst>
              <a:gd name="adj1" fmla="val -679202"/>
            </a:avLst>
          </a:prstGeom>
          <a:solidFill>
            <a:schemeClr val="accent1"/>
          </a:solidFill>
          <a:ln w="9525" cap="flat" cmpd="sng" algn="ctr">
            <a:solidFill>
              <a:srgbClr val="00B050"/>
            </a:solidFill>
            <a:prstDash val="solid"/>
            <a:round/>
            <a:headEnd type="none" w="med" len="med"/>
            <a:tailEnd type="triangle"/>
          </a:ln>
          <a:effectLst/>
        </p:spPr>
      </p:cxnSp>
      <p:cxnSp>
        <p:nvCxnSpPr>
          <p:cNvPr id="58" name="曲线连接符 57"/>
          <p:cNvCxnSpPr>
            <a:stCxn id="47" idx="1"/>
            <a:endCxn id="55" idx="1"/>
          </p:cNvCxnSpPr>
          <p:nvPr/>
        </p:nvCxnSpPr>
        <p:spPr bwMode="auto">
          <a:xfrm rot="10800000" flipH="1" flipV="1">
            <a:off x="1161798" y="2490083"/>
            <a:ext cx="139677" cy="2250113"/>
          </a:xfrm>
          <a:prstGeom prst="curvedConnector3">
            <a:avLst>
              <a:gd name="adj1" fmla="val -589187"/>
            </a:avLst>
          </a:prstGeom>
          <a:solidFill>
            <a:schemeClr val="accent1"/>
          </a:solidFill>
          <a:ln w="9525" cap="flat" cmpd="sng" algn="ctr">
            <a:solidFill>
              <a:srgbClr val="00B050"/>
            </a:solidFill>
            <a:prstDash val="solid"/>
            <a:round/>
            <a:headEnd type="none" w="med" len="med"/>
            <a:tailEnd type="triangle"/>
          </a:ln>
          <a:effectLst/>
        </p:spPr>
      </p:cxnSp>
      <p:cxnSp>
        <p:nvCxnSpPr>
          <p:cNvPr id="59" name="曲线连接符 58"/>
          <p:cNvCxnSpPr>
            <a:stCxn id="50" idx="1"/>
            <a:endCxn id="55" idx="1"/>
          </p:cNvCxnSpPr>
          <p:nvPr/>
        </p:nvCxnSpPr>
        <p:spPr bwMode="auto">
          <a:xfrm rot="10800000" flipH="1" flipV="1">
            <a:off x="1161798" y="2955007"/>
            <a:ext cx="139677" cy="1785188"/>
          </a:xfrm>
          <a:prstGeom prst="curvedConnector3">
            <a:avLst>
              <a:gd name="adj1" fmla="val -499173"/>
            </a:avLst>
          </a:prstGeom>
          <a:solidFill>
            <a:schemeClr val="accent1"/>
          </a:solidFill>
          <a:ln w="9525" cap="flat" cmpd="sng" algn="ctr">
            <a:solidFill>
              <a:srgbClr val="00B050"/>
            </a:solidFill>
            <a:prstDash val="solid"/>
            <a:round/>
            <a:headEnd type="none" w="med" len="med"/>
            <a:tailEnd type="triangle"/>
          </a:ln>
          <a:effectLst/>
        </p:spPr>
      </p:cxnSp>
      <p:cxnSp>
        <p:nvCxnSpPr>
          <p:cNvPr id="63" name="曲线连接符 62"/>
          <p:cNvCxnSpPr>
            <a:stCxn id="51" idx="1"/>
            <a:endCxn id="55" idx="1"/>
          </p:cNvCxnSpPr>
          <p:nvPr/>
        </p:nvCxnSpPr>
        <p:spPr bwMode="auto">
          <a:xfrm rot="10800000" flipH="1" flipV="1">
            <a:off x="1161798" y="3422314"/>
            <a:ext cx="139677" cy="1317882"/>
          </a:xfrm>
          <a:prstGeom prst="curvedConnector3">
            <a:avLst>
              <a:gd name="adj1" fmla="val -400975"/>
            </a:avLst>
          </a:prstGeom>
          <a:solidFill>
            <a:schemeClr val="accent1"/>
          </a:solidFill>
          <a:ln w="9525" cap="flat" cmpd="sng" algn="ctr">
            <a:solidFill>
              <a:srgbClr val="00B050"/>
            </a:solidFill>
            <a:prstDash val="solid"/>
            <a:round/>
            <a:headEnd type="none" w="med" len="med"/>
            <a:tailEnd type="triangle"/>
          </a:ln>
          <a:effectLst/>
        </p:spPr>
      </p:cxnSp>
      <p:sp>
        <p:nvSpPr>
          <p:cNvPr id="21" name="五边形 20"/>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04 </a:t>
            </a:r>
            <a:r>
              <a:rPr lang="zh-CN" altLang="en-US" sz="1400" b="1" dirty="0" smtClean="0">
                <a:latin typeface="微软雅黑" panose="020B0503020204020204" pitchFamily="34" charset="-122"/>
                <a:ea typeface="微软雅黑" panose="020B0503020204020204" pitchFamily="34" charset="-122"/>
              </a:rPr>
              <a:t>整合管理端</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390808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73"/>
          <p:cNvSpPr/>
          <p:nvPr/>
        </p:nvSpPr>
        <p:spPr bwMode="auto">
          <a:xfrm>
            <a:off x="24608" y="2357255"/>
            <a:ext cx="7635239" cy="2800350"/>
          </a:xfrm>
          <a:prstGeom prst="roundRect">
            <a:avLst>
              <a:gd name="adj" fmla="val 4336"/>
            </a:avLst>
          </a:prstGeom>
          <a:solidFill>
            <a:schemeClr val="accent2">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rgbClr val="33F5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242396" y="2458115"/>
            <a:ext cx="1554480" cy="1074420"/>
            <a:chOff x="2606040" y="3810000"/>
            <a:chExt cx="2072640" cy="1432560"/>
          </a:xfrm>
        </p:grpSpPr>
        <p:grpSp>
          <p:nvGrpSpPr>
            <p:cNvPr id="6" name="组合 5"/>
            <p:cNvGrpSpPr/>
            <p:nvPr/>
          </p:nvGrpSpPr>
          <p:grpSpPr>
            <a:xfrm>
              <a:off x="2606040" y="3810000"/>
              <a:ext cx="2072640" cy="1432560"/>
              <a:chOff x="2682240" y="3200400"/>
              <a:chExt cx="2072640" cy="1432560"/>
            </a:xfrm>
          </p:grpSpPr>
          <p:sp>
            <p:nvSpPr>
              <p:cNvPr id="4" name="圆角矩形 3"/>
              <p:cNvSpPr/>
              <p:nvPr/>
            </p:nvSpPr>
            <p:spPr bwMode="auto">
              <a:xfrm>
                <a:off x="2682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2801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3791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7" name="流程图: 磁盘 6"/>
            <p:cNvSpPr/>
            <p:nvPr/>
          </p:nvSpPr>
          <p:spPr bwMode="auto">
            <a:xfrm>
              <a:off x="3200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9" name="肘形连接符 8"/>
            <p:cNvCxnSpPr>
              <a:endCxn id="7" idx="2"/>
            </p:cNvCxnSpPr>
            <p:nvPr/>
          </p:nvCxnSpPr>
          <p:spPr bwMode="auto">
            <a:xfrm rot="16200000" flipH="1">
              <a:off x="2891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8" name="肘形连接符 27"/>
            <p:cNvCxnSpPr>
              <a:endCxn id="7" idx="4"/>
            </p:cNvCxnSpPr>
            <p:nvPr/>
          </p:nvCxnSpPr>
          <p:spPr bwMode="auto">
            <a:xfrm rot="5400000">
              <a:off x="4072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a:xfrm>
              <a:off x="2638599" y="3837801"/>
              <a:ext cx="94940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1</a:t>
              </a:r>
              <a:endParaRPr lang="zh-CN" altLang="en-US" sz="1000" b="1"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14272" y="3180214"/>
            <a:ext cx="1554480" cy="1074420"/>
            <a:chOff x="2225040" y="3810000"/>
            <a:chExt cx="2072640" cy="1432560"/>
          </a:xfrm>
        </p:grpSpPr>
        <p:grpSp>
          <p:nvGrpSpPr>
            <p:cNvPr id="36" name="组合 35"/>
            <p:cNvGrpSpPr/>
            <p:nvPr/>
          </p:nvGrpSpPr>
          <p:grpSpPr>
            <a:xfrm>
              <a:off x="2225040" y="3810000"/>
              <a:ext cx="2072640" cy="1432560"/>
              <a:chOff x="2301240" y="3200400"/>
              <a:chExt cx="2072640" cy="1432560"/>
            </a:xfrm>
          </p:grpSpPr>
          <p:sp>
            <p:nvSpPr>
              <p:cNvPr id="41" name="圆角矩形 40"/>
              <p:cNvSpPr/>
              <p:nvPr/>
            </p:nvSpPr>
            <p:spPr bwMode="auto">
              <a:xfrm>
                <a:off x="2301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2420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3410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37" name="流程图: 磁盘 36"/>
            <p:cNvSpPr/>
            <p:nvPr/>
          </p:nvSpPr>
          <p:spPr bwMode="auto">
            <a:xfrm>
              <a:off x="2819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38" name="肘形连接符 37"/>
            <p:cNvCxnSpPr>
              <a:endCxn id="37" idx="2"/>
            </p:cNvCxnSpPr>
            <p:nvPr/>
          </p:nvCxnSpPr>
          <p:spPr bwMode="auto">
            <a:xfrm rot="16200000" flipH="1">
              <a:off x="2510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9" name="肘形连接符 38"/>
            <p:cNvCxnSpPr>
              <a:endCxn id="37" idx="4"/>
            </p:cNvCxnSpPr>
            <p:nvPr/>
          </p:nvCxnSpPr>
          <p:spPr bwMode="auto">
            <a:xfrm rot="5400000">
              <a:off x="3691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0" name="矩形 39"/>
            <p:cNvSpPr/>
            <p:nvPr/>
          </p:nvSpPr>
          <p:spPr>
            <a:xfrm>
              <a:off x="2257599" y="3837801"/>
              <a:ext cx="94940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2</a:t>
              </a:r>
              <a:endParaRPr lang="zh-CN" altLang="en-US" sz="1000" b="1" dirty="0">
                <a:latin typeface="微软雅黑" panose="020B0503020204020204" pitchFamily="34" charset="-122"/>
                <a:ea typeface="微软雅黑" panose="020B0503020204020204" pitchFamily="34" charset="-122"/>
              </a:endParaRPr>
            </a:p>
          </p:txBody>
        </p:sp>
      </p:grpSp>
      <p:sp>
        <p:nvSpPr>
          <p:cNvPr id="59" name="圆角矩形 58"/>
          <p:cNvSpPr/>
          <p:nvPr/>
        </p:nvSpPr>
        <p:spPr bwMode="auto">
          <a:xfrm>
            <a:off x="184628" y="3881968"/>
            <a:ext cx="2581055" cy="1181338"/>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590344" y="3955020"/>
            <a:ext cx="914916"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单点登录</a:t>
            </a:r>
          </a:p>
        </p:txBody>
      </p:sp>
      <p:sp>
        <p:nvSpPr>
          <p:cNvPr id="31" name="文本框 30"/>
          <p:cNvSpPr txBox="1"/>
          <p:nvPr/>
        </p:nvSpPr>
        <p:spPr>
          <a:xfrm>
            <a:off x="206613" y="3957454"/>
            <a:ext cx="338554" cy="931932"/>
          </a:xfrm>
          <a:prstGeom prst="rect">
            <a:avLst/>
          </a:prstGeom>
          <a:noFill/>
        </p:spPr>
        <p:txBody>
          <a:bodyPr vert="eaVert" wrap="square" rtlCol="0">
            <a:spAutoFit/>
          </a:bodyPr>
          <a:lstStyle/>
          <a:p>
            <a:r>
              <a:rPr lang="zh-CN" altLang="en-US" sz="1000" b="1" dirty="0">
                <a:latin typeface="微软雅黑" panose="020B0503020204020204" pitchFamily="34" charset="-122"/>
                <a:ea typeface="微软雅黑" panose="020B0503020204020204" pitchFamily="34" charset="-122"/>
              </a:rPr>
              <a:t>公共组件</a:t>
            </a:r>
          </a:p>
        </p:txBody>
      </p:sp>
      <p:grpSp>
        <p:nvGrpSpPr>
          <p:cNvPr id="17430" name="组合 17429"/>
          <p:cNvGrpSpPr/>
          <p:nvPr/>
        </p:nvGrpSpPr>
        <p:grpSpPr>
          <a:xfrm>
            <a:off x="6432668" y="2526694"/>
            <a:ext cx="1078589" cy="2490892"/>
            <a:chOff x="9016522" y="2557640"/>
            <a:chExt cx="1438118" cy="3321189"/>
          </a:xfrm>
        </p:grpSpPr>
        <p:sp>
          <p:nvSpPr>
            <p:cNvPr id="75" name="圆角矩形 74"/>
            <p:cNvSpPr/>
            <p:nvPr/>
          </p:nvSpPr>
          <p:spPr bwMode="auto">
            <a:xfrm>
              <a:off x="9016522" y="2557640"/>
              <a:ext cx="1438118" cy="3321189"/>
            </a:xfrm>
            <a:prstGeom prst="roundRect">
              <a:avLst/>
            </a:prstGeom>
            <a:solidFill>
              <a:schemeClr val="accent2">
                <a:lumMod val="20000"/>
                <a:lumOff val="80000"/>
              </a:schemeClr>
            </a:solid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00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76" name="圆角矩形 75"/>
            <p:cNvSpPr/>
            <p:nvPr/>
          </p:nvSpPr>
          <p:spPr bwMode="auto">
            <a:xfrm>
              <a:off x="9173987" y="3068181"/>
              <a:ext cx="1123189" cy="42672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UPMS</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78" name="圆角矩形 77"/>
            <p:cNvSpPr/>
            <p:nvPr/>
          </p:nvSpPr>
          <p:spPr bwMode="auto">
            <a:xfrm>
              <a:off x="9173987" y="3633826"/>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a:solidFill>
                    <a:schemeClr val="tx1"/>
                  </a:solidFill>
                  <a:latin typeface="微软雅黑" panose="020B0503020204020204" pitchFamily="34" charset="-122"/>
                  <a:ea typeface="微软雅黑" panose="020B0503020204020204" pitchFamily="34" charset="-122"/>
                </a:rPr>
                <a:t>1 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79" name="圆角矩形 78"/>
            <p:cNvSpPr/>
            <p:nvPr/>
          </p:nvSpPr>
          <p:spPr bwMode="auto">
            <a:xfrm>
              <a:off x="9173987" y="4375645"/>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smtClean="0">
                  <a:solidFill>
                    <a:schemeClr val="tx1"/>
                  </a:solidFill>
                  <a:latin typeface="微软雅黑" panose="020B0503020204020204" pitchFamily="34" charset="-122"/>
                  <a:ea typeface="微软雅黑" panose="020B0503020204020204" pitchFamily="34" charset="-122"/>
                </a:rPr>
                <a:t>2 </a:t>
              </a: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80" name="圆角矩形 79"/>
            <p:cNvSpPr/>
            <p:nvPr/>
          </p:nvSpPr>
          <p:spPr bwMode="auto">
            <a:xfrm>
              <a:off x="9173987" y="5120640"/>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smtClean="0">
                  <a:solidFill>
                    <a:schemeClr val="tx1"/>
                  </a:solidFill>
                  <a:latin typeface="微软雅黑" panose="020B0503020204020204" pitchFamily="34" charset="-122"/>
                  <a:ea typeface="微软雅黑" panose="020B0503020204020204" pitchFamily="34" charset="-122"/>
                </a:rPr>
                <a:t>3 </a:t>
              </a: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8197" y="642754"/>
            <a:ext cx="4433641" cy="1541041"/>
            <a:chOff x="1025866" y="472440"/>
            <a:chExt cx="5911521" cy="2054721"/>
          </a:xfrm>
        </p:grpSpPr>
        <p:sp>
          <p:nvSpPr>
            <p:cNvPr id="95" name="圆角矩形 94"/>
            <p:cNvSpPr/>
            <p:nvPr/>
          </p:nvSpPr>
          <p:spPr bwMode="auto">
            <a:xfrm>
              <a:off x="1025866" y="472440"/>
              <a:ext cx="5911521" cy="2054721"/>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rgbClr val="33F5FF"/>
                </a:solidFill>
                <a:latin typeface="微软雅黑" panose="020B0503020204020204" pitchFamily="34" charset="-122"/>
                <a:ea typeface="微软雅黑" panose="020B0503020204020204" pitchFamily="34" charset="-122"/>
              </a:endParaRPr>
            </a:p>
          </p:txBody>
        </p:sp>
        <p:sp>
          <p:nvSpPr>
            <p:cNvPr id="96" name="圆角矩形 95"/>
            <p:cNvSpPr/>
            <p:nvPr/>
          </p:nvSpPr>
          <p:spPr bwMode="auto">
            <a:xfrm>
              <a:off x="1285605" y="623292"/>
              <a:ext cx="538508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97" name="圆角矩形 96"/>
            <p:cNvSpPr/>
            <p:nvPr/>
          </p:nvSpPr>
          <p:spPr bwMode="auto">
            <a:xfrm>
              <a:off x="1285605" y="1214972"/>
              <a:ext cx="5385082" cy="1189138"/>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0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98" name="圆角矩形 97"/>
            <p:cNvSpPr/>
            <p:nvPr/>
          </p:nvSpPr>
          <p:spPr bwMode="auto">
            <a:xfrm>
              <a:off x="1711032" y="1772781"/>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路由穿透接口</a:t>
              </a:r>
            </a:p>
          </p:txBody>
        </p:sp>
        <p:sp>
          <p:nvSpPr>
            <p:cNvPr id="99" name="圆角矩形 98"/>
            <p:cNvSpPr/>
            <p:nvPr/>
          </p:nvSpPr>
          <p:spPr bwMode="auto">
            <a:xfrm>
              <a:off x="4597264" y="1768178"/>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复杂业务接口</a:t>
              </a:r>
            </a:p>
          </p:txBody>
        </p:sp>
      </p:grpSp>
      <p:cxnSp>
        <p:nvCxnSpPr>
          <p:cNvPr id="84" name="肘形连接符 83"/>
          <p:cNvCxnSpPr>
            <a:stCxn id="99" idx="2"/>
            <a:endCxn id="42" idx="0"/>
          </p:cNvCxnSpPr>
          <p:nvPr/>
        </p:nvCxnSpPr>
        <p:spPr bwMode="auto">
          <a:xfrm rot="16200000" flipH="1">
            <a:off x="2548519" y="2694446"/>
            <a:ext cx="1542797" cy="23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88" name="肘形连接符 87"/>
          <p:cNvCxnSpPr>
            <a:stCxn id="98" idx="2"/>
            <a:endCxn id="5" idx="0"/>
          </p:cNvCxnSpPr>
          <p:nvPr/>
        </p:nvCxnSpPr>
        <p:spPr bwMode="auto">
          <a:xfrm rot="16200000" flipH="1">
            <a:off x="993020" y="2088724"/>
            <a:ext cx="817245" cy="493037"/>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67" name="七边形 66"/>
          <p:cNvSpPr/>
          <p:nvPr/>
        </p:nvSpPr>
        <p:spPr bwMode="auto">
          <a:xfrm>
            <a:off x="1250164" y="2107787"/>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1</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9" name="七边形 68"/>
          <p:cNvSpPr/>
          <p:nvPr/>
        </p:nvSpPr>
        <p:spPr bwMode="auto">
          <a:xfrm>
            <a:off x="3249552" y="2474411"/>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2</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38535" t="-579" r="6639" b="579"/>
          <a:stretch/>
        </p:blipFill>
        <p:spPr>
          <a:xfrm>
            <a:off x="6550767" y="629263"/>
            <a:ext cx="1946578" cy="1764506"/>
          </a:xfrm>
          <a:prstGeom prst="ellipse">
            <a:avLst/>
          </a:prstGeom>
          <a:ln>
            <a:noFill/>
          </a:ln>
          <a:effectLst>
            <a:softEdge rad="12700"/>
          </a:effectLst>
        </p:spPr>
      </p:pic>
      <p:sp>
        <p:nvSpPr>
          <p:cNvPr id="2" name="矩形 1"/>
          <p:cNvSpPr/>
          <p:nvPr/>
        </p:nvSpPr>
        <p:spPr>
          <a:xfrm>
            <a:off x="8363678" y="665803"/>
            <a:ext cx="738664" cy="2068202"/>
          </a:xfrm>
          <a:prstGeom prst="rect">
            <a:avLst/>
          </a:prstGeom>
        </p:spPr>
        <p:txBody>
          <a:bodyPr vert="eaVert" wrap="square">
            <a:spAutoFit/>
          </a:bodyPr>
          <a:lstStyle/>
          <a:p>
            <a:r>
              <a:rPr lang="zh-CN" altLang="en-US" dirty="0">
                <a:solidFill>
                  <a:srgbClr val="00B050"/>
                </a:solidFill>
                <a:latin typeface="华文行楷" panose="02010800040101010101" pitchFamily="2" charset="-122"/>
                <a:ea typeface="华文行楷" panose="02010800040101010101" pitchFamily="2" charset="-122"/>
              </a:rPr>
              <a:t>小荷才露尖尖</a:t>
            </a:r>
            <a:r>
              <a:rPr lang="zh-CN" altLang="en-US" dirty="0" smtClean="0">
                <a:solidFill>
                  <a:srgbClr val="00B050"/>
                </a:solidFill>
                <a:latin typeface="华文行楷" panose="02010800040101010101" pitchFamily="2" charset="-122"/>
                <a:ea typeface="华文行楷" panose="02010800040101010101" pitchFamily="2" charset="-122"/>
              </a:rPr>
              <a:t>角</a:t>
            </a:r>
            <a:endParaRPr lang="en-US" altLang="zh-CN" dirty="0" smtClean="0">
              <a:solidFill>
                <a:srgbClr val="00B050"/>
              </a:solidFill>
              <a:latin typeface="华文行楷" panose="02010800040101010101" pitchFamily="2" charset="-122"/>
              <a:ea typeface="华文行楷" panose="02010800040101010101" pitchFamily="2" charset="-122"/>
            </a:endParaRPr>
          </a:p>
          <a:p>
            <a:r>
              <a:rPr lang="zh-CN" altLang="en-US" dirty="0">
                <a:solidFill>
                  <a:srgbClr val="00B050"/>
                </a:solidFill>
                <a:latin typeface="华文行楷" panose="02010800040101010101" pitchFamily="2" charset="-122"/>
                <a:ea typeface="华文行楷" panose="02010800040101010101" pitchFamily="2" charset="-122"/>
              </a:rPr>
              <a:t>它日荷花别样红</a:t>
            </a:r>
          </a:p>
        </p:txBody>
      </p:sp>
      <p:sp>
        <p:nvSpPr>
          <p:cNvPr id="4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249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9"/>
          <p:cNvSpPr txBox="1"/>
          <p:nvPr/>
        </p:nvSpPr>
        <p:spPr>
          <a:xfrm>
            <a:off x="1403648" y="2067694"/>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rgbClr val="0E647C"/>
                </a:solidFill>
                <a:latin typeface="微软雅黑" pitchFamily="34" charset="-122"/>
                <a:ea typeface="微软雅黑" pitchFamily="34" charset="-122"/>
              </a:rPr>
              <a:t>然而，开发更先进的微服务</a:t>
            </a:r>
            <a:endParaRPr lang="zh-CN" altLang="en-US" sz="3600" b="1" spc="300" dirty="0">
              <a:solidFill>
                <a:srgbClr val="0E647C"/>
              </a:solidFill>
              <a:latin typeface="微软雅黑" pitchFamily="34" charset="-122"/>
              <a:ea typeface="微软雅黑" pitchFamily="34" charset="-122"/>
            </a:endParaRPr>
          </a:p>
        </p:txBody>
      </p:sp>
    </p:spTree>
    <p:extLst>
      <p:ext uri="{BB962C8B-B14F-4D97-AF65-F5344CB8AC3E}">
        <p14:creationId xmlns:p14="http://schemas.microsoft.com/office/powerpoint/2010/main" val="3074320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31640" y="1203598"/>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1734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1</a:t>
              </a:r>
              <a:endParaRPr lang="zh-CN" altLang="en-US" sz="100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537512" y="1669424"/>
            <a:ext cx="4874557" cy="2585323"/>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启动时，将自身的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和端口告诉注册中心</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步骤二：微服务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从注册中心拉取到所有微服务的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步骤三：微服务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直接通过</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和端口调用微服务</a:t>
            </a:r>
            <a:r>
              <a:rPr lang="en-US" altLang="zh-CN" sz="1200" dirty="0">
                <a:latin typeface="微软雅黑" panose="020B0503020204020204" pitchFamily="34" charset="-122"/>
                <a:ea typeface="微软雅黑" panose="020B0503020204020204" pitchFamily="34" charset="-122"/>
              </a:rPr>
              <a:t>2</a:t>
            </a: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注意：</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需要获取微服务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的数据时，应该调用微服务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，不得直接访问微服务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的数据库</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调用失败时，会自动重试指定的次数，默认</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次</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需要对外网暴露，则需要</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网关进行鉴权、统计</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30789" y="2887618"/>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1734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2</a:t>
              </a:r>
              <a:endParaRPr lang="zh-CN" altLang="en-US" sz="10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351744" y="4254747"/>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注册中心</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00" b="1" dirty="0">
                  <a:latin typeface="微软雅黑" panose="020B0503020204020204" pitchFamily="34" charset="-122"/>
                  <a:ea typeface="微软雅黑" panose="020B0503020204020204" pitchFamily="34" charset="-122"/>
                </a:rPr>
                <a:t>公共组件</a:t>
              </a:r>
            </a:p>
          </p:txBody>
        </p:sp>
      </p:grpSp>
      <p:cxnSp>
        <p:nvCxnSpPr>
          <p:cNvPr id="6" name="曲线连接符 5"/>
          <p:cNvCxnSpPr>
            <a:stCxn id="9" idx="1"/>
            <a:endCxn id="27" idx="1"/>
          </p:cNvCxnSpPr>
          <p:nvPr/>
        </p:nvCxnSpPr>
        <p:spPr bwMode="auto">
          <a:xfrm rot="10800000" flipH="1" flipV="1">
            <a:off x="1420955" y="1643652"/>
            <a:ext cx="181706" cy="3125354"/>
          </a:xfrm>
          <a:prstGeom prst="curvedConnector3">
            <a:avLst>
              <a:gd name="adj1" fmla="val -631134"/>
            </a:avLst>
          </a:prstGeom>
          <a:solidFill>
            <a:schemeClr val="accent1"/>
          </a:solidFill>
          <a:ln w="9525" cap="flat" cmpd="sng" algn="ctr">
            <a:solidFill>
              <a:srgbClr val="C00000"/>
            </a:solidFill>
            <a:prstDash val="solid"/>
            <a:round/>
            <a:headEnd type="none" w="med" len="med"/>
            <a:tailEnd type="triangle"/>
          </a:ln>
          <a:effectLst/>
        </p:spPr>
      </p:cxnSp>
      <p:cxnSp>
        <p:nvCxnSpPr>
          <p:cNvPr id="31" name="曲线连接符 30"/>
          <p:cNvCxnSpPr>
            <a:stCxn id="19" idx="1"/>
            <a:endCxn id="27" idx="1"/>
          </p:cNvCxnSpPr>
          <p:nvPr/>
        </p:nvCxnSpPr>
        <p:spPr bwMode="auto">
          <a:xfrm rot="10800000" flipH="1" flipV="1">
            <a:off x="1420103" y="3327672"/>
            <a:ext cx="182558" cy="1441334"/>
          </a:xfrm>
          <a:prstGeom prst="curvedConnector3">
            <a:avLst>
              <a:gd name="adj1" fmla="val -394446"/>
            </a:avLst>
          </a:prstGeom>
          <a:solidFill>
            <a:schemeClr val="accent1"/>
          </a:solidFill>
          <a:ln w="9525" cap="flat" cmpd="sng" algn="ctr">
            <a:solidFill>
              <a:srgbClr val="C00000"/>
            </a:solidFill>
            <a:prstDash val="solid"/>
            <a:round/>
            <a:headEnd type="none" w="med" len="med"/>
            <a:tailEnd type="triangle"/>
          </a:ln>
          <a:effectLst/>
        </p:spPr>
      </p:cxnSp>
      <p:cxnSp>
        <p:nvCxnSpPr>
          <p:cNvPr id="36" name="曲线连接符 35"/>
          <p:cNvCxnSpPr>
            <a:stCxn id="9" idx="1"/>
            <a:endCxn id="27" idx="1"/>
          </p:cNvCxnSpPr>
          <p:nvPr/>
        </p:nvCxnSpPr>
        <p:spPr bwMode="auto">
          <a:xfrm rot="10800000" flipH="1" flipV="1">
            <a:off x="1420955" y="1643652"/>
            <a:ext cx="181706" cy="3125354"/>
          </a:xfrm>
          <a:prstGeom prst="curvedConnector3">
            <a:avLst>
              <a:gd name="adj1" fmla="val -329197"/>
            </a:avLst>
          </a:prstGeom>
          <a:solidFill>
            <a:schemeClr val="accent1"/>
          </a:solidFill>
          <a:ln w="9525" cap="flat" cmpd="sng" algn="ctr">
            <a:solidFill>
              <a:srgbClr val="00B050"/>
            </a:solidFill>
            <a:prstDash val="solid"/>
            <a:round/>
            <a:headEnd type="none" w="med" len="med"/>
            <a:tailEnd type="triangle"/>
          </a:ln>
          <a:effectLst/>
        </p:spPr>
      </p:cxnSp>
      <p:cxnSp>
        <p:nvCxnSpPr>
          <p:cNvPr id="40" name="曲线连接符 39"/>
          <p:cNvCxnSpPr>
            <a:stCxn id="19" idx="1"/>
            <a:endCxn id="27" idx="1"/>
          </p:cNvCxnSpPr>
          <p:nvPr/>
        </p:nvCxnSpPr>
        <p:spPr bwMode="auto">
          <a:xfrm rot="10800000" flipH="1" flipV="1">
            <a:off x="1420103" y="3327672"/>
            <a:ext cx="182558" cy="1441334"/>
          </a:xfrm>
          <a:prstGeom prst="curvedConnector3">
            <a:avLst>
              <a:gd name="adj1" fmla="val -210789"/>
            </a:avLst>
          </a:prstGeom>
          <a:solidFill>
            <a:schemeClr val="accent1"/>
          </a:solidFill>
          <a:ln w="9525" cap="flat" cmpd="sng" algn="ctr">
            <a:solidFill>
              <a:srgbClr val="00B050"/>
            </a:solidFill>
            <a:prstDash val="solid"/>
            <a:round/>
            <a:headEnd type="none" w="med" len="med"/>
            <a:tailEnd type="triangle"/>
          </a:ln>
          <a:effectLst/>
        </p:spPr>
      </p:cxnSp>
      <p:cxnSp>
        <p:nvCxnSpPr>
          <p:cNvPr id="43" name="直接箭头连接符 42"/>
          <p:cNvCxnSpPr>
            <a:stCxn id="9" idx="2"/>
            <a:endCxn id="19" idx="0"/>
          </p:cNvCxnSpPr>
          <p:nvPr/>
        </p:nvCxnSpPr>
        <p:spPr bwMode="auto">
          <a:xfrm flipH="1">
            <a:off x="1736555" y="1797958"/>
            <a:ext cx="851" cy="1375410"/>
          </a:xfrm>
          <a:prstGeom prst="straightConnector1">
            <a:avLst/>
          </a:prstGeom>
          <a:solidFill>
            <a:schemeClr val="accent1"/>
          </a:solidFill>
          <a:ln w="9525" cap="flat" cmpd="sng" algn="ctr">
            <a:solidFill>
              <a:schemeClr val="accent2">
                <a:lumMod val="75000"/>
              </a:schemeClr>
            </a:solidFill>
            <a:prstDash val="solid"/>
            <a:round/>
            <a:headEnd type="none" w="med" len="med"/>
            <a:tailEnd type="triangle"/>
          </a:ln>
          <a:effectLst/>
        </p:spPr>
      </p:cxnSp>
      <p:sp>
        <p:nvSpPr>
          <p:cNvPr id="48" name="七边形 47"/>
          <p:cNvSpPr/>
          <p:nvPr/>
        </p:nvSpPr>
        <p:spPr bwMode="auto">
          <a:xfrm>
            <a:off x="470586" y="2048847"/>
            <a:ext cx="298125" cy="321182"/>
          </a:xfrm>
          <a:prstGeom prst="heptagon">
            <a:avLst/>
          </a:prstGeom>
          <a:solidFill>
            <a:srgbClr val="C0000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1</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4" name="七边形 53"/>
          <p:cNvSpPr/>
          <p:nvPr/>
        </p:nvSpPr>
        <p:spPr bwMode="auto">
          <a:xfrm>
            <a:off x="769534" y="2345616"/>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2</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5" name="七边形 54"/>
          <p:cNvSpPr/>
          <p:nvPr/>
        </p:nvSpPr>
        <p:spPr bwMode="auto">
          <a:xfrm>
            <a:off x="1737086" y="2417855"/>
            <a:ext cx="298125" cy="321182"/>
          </a:xfrm>
          <a:prstGeom prst="heptagon">
            <a:avLst/>
          </a:prstGeom>
          <a:solidFill>
            <a:schemeClr val="accent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3</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6" name="直接箭头连接符 55"/>
          <p:cNvCxnSpPr>
            <a:stCxn id="10" idx="2"/>
            <a:endCxn id="19" idx="0"/>
          </p:cNvCxnSpPr>
          <p:nvPr/>
        </p:nvCxnSpPr>
        <p:spPr bwMode="auto">
          <a:xfrm flipH="1">
            <a:off x="1736555" y="1797958"/>
            <a:ext cx="743801" cy="1375410"/>
          </a:xfrm>
          <a:prstGeom prst="straightConnector1">
            <a:avLst/>
          </a:prstGeom>
          <a:solidFill>
            <a:schemeClr val="accent1"/>
          </a:solidFill>
          <a:ln w="9525" cap="flat" cmpd="sng" algn="ctr">
            <a:solidFill>
              <a:schemeClr val="accent2">
                <a:lumMod val="75000"/>
              </a:schemeClr>
            </a:solidFill>
            <a:prstDash val="solid"/>
            <a:round/>
            <a:headEnd type="none" w="med" len="med"/>
            <a:tailEnd type="triangle"/>
          </a:ln>
          <a:effectLst/>
        </p:spPr>
      </p:cxnSp>
      <p:sp>
        <p:nvSpPr>
          <p:cNvPr id="37" name="五边形 36"/>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01 </a:t>
            </a:r>
            <a:r>
              <a:rPr lang="zh-CN" altLang="en-US" sz="1400" b="1" dirty="0" smtClean="0">
                <a:latin typeface="微软雅黑" panose="020B0503020204020204" pitchFamily="34" charset="-122"/>
                <a:ea typeface="微软雅黑" panose="020B0503020204020204" pitchFamily="34" charset="-122"/>
              </a:rPr>
              <a:t>微服务之间的相互调用</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608605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10535" y="1166979"/>
            <a:ext cx="5542788" cy="1200329"/>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查看调用次数（成功和失败）</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的平均调用时间</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查看调用失败的原因</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查看一次请求的完整调用路径，例如：</a:t>
            </a:r>
            <a:r>
              <a:rPr lang="en-US" altLang="zh-CN" sz="1200" dirty="0">
                <a:latin typeface="微软雅黑" panose="020B0503020204020204" pitchFamily="34" charset="-122"/>
                <a:ea typeface="微软雅黑" panose="020B0503020204020204" pitchFamily="34" charset="-122"/>
              </a:rPr>
              <a:t>A -&gt; B -&gt; C</a:t>
            </a:r>
          </a:p>
        </p:txBody>
      </p:sp>
      <p:grpSp>
        <p:nvGrpSpPr>
          <p:cNvPr id="31" name="组合 30"/>
          <p:cNvGrpSpPr/>
          <p:nvPr/>
        </p:nvGrpSpPr>
        <p:grpSpPr>
          <a:xfrm>
            <a:off x="6516216" y="1363457"/>
            <a:ext cx="1495205" cy="807371"/>
            <a:chOff x="776556" y="5426069"/>
            <a:chExt cx="1993606" cy="1076494"/>
          </a:xfrm>
        </p:grpSpPr>
        <p:sp>
          <p:nvSpPr>
            <p:cNvPr id="32" name="圆角矩形 31"/>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调用链</a:t>
              </a:r>
            </a:p>
          </p:txBody>
        </p:sp>
        <p:sp>
          <p:nvSpPr>
            <p:cNvPr id="34" name="文本框 33"/>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pic>
        <p:nvPicPr>
          <p:cNvPr id="3" name="图片 2"/>
          <p:cNvPicPr>
            <a:picLocks noChangeAspect="1"/>
          </p:cNvPicPr>
          <p:nvPr/>
        </p:nvPicPr>
        <p:blipFill>
          <a:blip r:embed="rId3"/>
          <a:stretch>
            <a:fillRect/>
          </a:stretch>
        </p:blipFill>
        <p:spPr>
          <a:xfrm>
            <a:off x="822134" y="2465789"/>
            <a:ext cx="6987934" cy="1755170"/>
          </a:xfrm>
          <a:prstGeom prst="rect">
            <a:avLst/>
          </a:prstGeom>
        </p:spPr>
      </p:pic>
      <p:pic>
        <p:nvPicPr>
          <p:cNvPr id="6" name="图片 5"/>
          <p:cNvPicPr>
            <a:picLocks noChangeAspect="1"/>
          </p:cNvPicPr>
          <p:nvPr/>
        </p:nvPicPr>
        <p:blipFill>
          <a:blip r:embed="rId4"/>
          <a:stretch>
            <a:fillRect/>
          </a:stretch>
        </p:blipFill>
        <p:spPr>
          <a:xfrm>
            <a:off x="822134" y="4246017"/>
            <a:ext cx="6977536" cy="876856"/>
          </a:xfrm>
          <a:prstGeom prst="rect">
            <a:avLst/>
          </a:prstGeom>
        </p:spPr>
      </p:pic>
      <p:sp>
        <p:nvSpPr>
          <p:cNvPr id="15" name="五边形 14"/>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02 </a:t>
            </a:r>
            <a:r>
              <a:rPr lang="zh-CN" altLang="en-US" sz="1400" b="1" dirty="0" smtClean="0">
                <a:latin typeface="微软雅黑" panose="020B0503020204020204" pitchFamily="34" charset="-122"/>
                <a:ea typeface="微软雅黑" panose="020B0503020204020204" pitchFamily="34" charset="-122"/>
              </a:rPr>
              <a:t>监控调用情况</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160448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47373" y="2145674"/>
            <a:ext cx="4321969" cy="2571750"/>
          </a:xfrm>
          <a:prstGeom prst="rect">
            <a:avLst/>
          </a:prstGeom>
        </p:spPr>
      </p:pic>
      <p:pic>
        <p:nvPicPr>
          <p:cNvPr id="5" name="图片 4"/>
          <p:cNvPicPr>
            <a:picLocks noChangeAspect="1"/>
          </p:cNvPicPr>
          <p:nvPr/>
        </p:nvPicPr>
        <p:blipFill>
          <a:blip r:embed="rId4"/>
          <a:stretch>
            <a:fillRect/>
          </a:stretch>
        </p:blipFill>
        <p:spPr>
          <a:xfrm>
            <a:off x="5380249" y="2145674"/>
            <a:ext cx="2741582" cy="2571750"/>
          </a:xfrm>
          <a:prstGeom prst="rect">
            <a:avLst/>
          </a:prstGeom>
        </p:spPr>
      </p:pic>
      <p:sp>
        <p:nvSpPr>
          <p:cNvPr id="29" name="矩形 28"/>
          <p:cNvSpPr/>
          <p:nvPr/>
        </p:nvSpPr>
        <p:spPr>
          <a:xfrm>
            <a:off x="719181" y="1386053"/>
            <a:ext cx="4350162" cy="646331"/>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图形化查看所有微服务的调用关系</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图形化查看单个微服务的调用和被调用关系</a:t>
            </a:r>
            <a:endParaRPr lang="en-US" altLang="zh-CN" sz="1200"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003437" y="1299624"/>
            <a:ext cx="1495205" cy="807371"/>
            <a:chOff x="776556" y="5426069"/>
            <a:chExt cx="1993606" cy="1076494"/>
          </a:xfrm>
        </p:grpSpPr>
        <p:sp>
          <p:nvSpPr>
            <p:cNvPr id="32" name="圆角矩形 31"/>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调用链</a:t>
              </a:r>
            </a:p>
          </p:txBody>
        </p:sp>
        <p:sp>
          <p:nvSpPr>
            <p:cNvPr id="34" name="文本框 33"/>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sp>
        <p:nvSpPr>
          <p:cNvPr id="14" name="五边形 13"/>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03 </a:t>
            </a:r>
            <a:r>
              <a:rPr lang="zh-CN" altLang="en-US" sz="1400" b="1" dirty="0" smtClean="0">
                <a:latin typeface="微软雅黑" panose="020B0503020204020204" pitchFamily="34" charset="-122"/>
                <a:ea typeface="微软雅黑" panose="020B0503020204020204" pitchFamily="34" charset="-122"/>
              </a:rPr>
              <a:t>监控调用情况</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56537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7624" y="1203598"/>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483350" y="1809241"/>
            <a:ext cx="4874557" cy="2308324"/>
          </a:xfrm>
          <a:prstGeom prst="rect">
            <a:avLst/>
          </a:prstGeom>
          <a:ln>
            <a:solidFill>
              <a:srgbClr val="0E647C"/>
            </a:solidFill>
          </a:ln>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如果系统的请求量大，则缓存是最有效，也是成本最低的调优方法</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简单粗暴型</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引入类似</a:t>
            </a:r>
            <a:r>
              <a:rPr lang="en-US" altLang="zh-CN" sz="1200" dirty="0" err="1">
                <a:latin typeface="微软雅黑" panose="020B0503020204020204" pitchFamily="34" charset="-122"/>
                <a:ea typeface="微软雅黑" panose="020B0503020204020204" pitchFamily="34" charset="-122"/>
              </a:rPr>
              <a:t>EhCache</a:t>
            </a:r>
            <a:r>
              <a:rPr lang="zh-CN" altLang="en-US" sz="1200" dirty="0">
                <a:latin typeface="微软雅黑" panose="020B0503020204020204" pitchFamily="34" charset="-122"/>
                <a:ea typeface="微软雅黑" panose="020B0503020204020204" pitchFamily="34" charset="-122"/>
              </a:rPr>
              <a:t>内存缓存方案</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优雅时尚型</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引入</a:t>
            </a:r>
            <a:r>
              <a:rPr lang="en-US" altLang="zh-CN" sz="1200" dirty="0" err="1">
                <a:latin typeface="微软雅黑" panose="020B0503020204020204" pitchFamily="34" charset="-122"/>
                <a:ea typeface="微软雅黑" panose="020B0503020204020204" pitchFamily="34" charset="-122"/>
              </a:rPr>
              <a:t>Redis</a:t>
            </a: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MemCache</a:t>
            </a:r>
            <a:r>
              <a:rPr lang="zh-CN" altLang="en-US" sz="1200" dirty="0">
                <a:latin typeface="微软雅黑" panose="020B0503020204020204" pitchFamily="34" charset="-122"/>
                <a:ea typeface="微软雅黑" panose="020B0503020204020204" pitchFamily="34" charset="-122"/>
              </a:rPr>
              <a:t>缓存服务</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86773" y="2887618"/>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207728" y="4254747"/>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缓存服务</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36" name="曲线连接符 35"/>
          <p:cNvCxnSpPr>
            <a:stCxn id="19" idx="1"/>
            <a:endCxn id="26" idx="1"/>
          </p:cNvCxnSpPr>
          <p:nvPr/>
        </p:nvCxnSpPr>
        <p:spPr bwMode="auto">
          <a:xfrm rot="10800000" flipV="1">
            <a:off x="1207728" y="3327672"/>
            <a:ext cx="68360" cy="1330760"/>
          </a:xfrm>
          <a:prstGeom prst="curvedConnector3">
            <a:avLst>
              <a:gd name="adj1" fmla="val 551452"/>
            </a:avLst>
          </a:prstGeom>
          <a:solidFill>
            <a:schemeClr val="accent1"/>
          </a:solidFill>
          <a:ln w="9525" cap="flat" cmpd="sng" algn="ctr">
            <a:solidFill>
              <a:srgbClr val="00B050"/>
            </a:solidFill>
            <a:prstDash val="solid"/>
            <a:round/>
            <a:headEnd type="none" w="med" len="med"/>
            <a:tailEnd type="triangle"/>
          </a:ln>
          <a:effectLst/>
        </p:spPr>
      </p:cxnSp>
      <p:cxnSp>
        <p:nvCxnSpPr>
          <p:cNvPr id="49" name="曲线连接符 48"/>
          <p:cNvCxnSpPr>
            <a:stCxn id="9" idx="1"/>
            <a:endCxn id="26" idx="1"/>
          </p:cNvCxnSpPr>
          <p:nvPr/>
        </p:nvCxnSpPr>
        <p:spPr bwMode="auto">
          <a:xfrm rot="10800000" flipV="1">
            <a:off x="1207729" y="1643652"/>
            <a:ext cx="69211" cy="3014780"/>
          </a:xfrm>
          <a:prstGeom prst="curvedConnector3">
            <a:avLst>
              <a:gd name="adj1" fmla="val 925739"/>
            </a:avLst>
          </a:prstGeom>
          <a:solidFill>
            <a:schemeClr val="accent1"/>
          </a:solidFill>
          <a:ln w="9525" cap="flat" cmpd="sng" algn="ctr">
            <a:solidFill>
              <a:srgbClr val="00B050"/>
            </a:solidFill>
            <a:prstDash val="solid"/>
            <a:round/>
            <a:headEnd type="none" w="med" len="med"/>
            <a:tailEnd type="triangle"/>
          </a:ln>
          <a:effectLst/>
        </p:spPr>
      </p:cxnSp>
      <p:sp>
        <p:nvSpPr>
          <p:cNvPr id="31" name="五边形 3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04 </a:t>
            </a:r>
            <a:r>
              <a:rPr lang="zh-CN" altLang="en-US" sz="1400" b="1" dirty="0" smtClean="0">
                <a:latin typeface="微软雅黑" panose="020B0503020204020204" pitchFamily="34" charset="-122"/>
                <a:ea typeface="微软雅黑" panose="020B0503020204020204" pitchFamily="34" charset="-122"/>
              </a:rPr>
              <a:t>缓存</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069649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3427068" y="2944120"/>
            <a:ext cx="228986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单体应用</a:t>
            </a:r>
            <a:endParaRPr lang="zh-CN" altLang="en-US" sz="3600" b="1" spc="300" dirty="0">
              <a:solidFill>
                <a:schemeClr val="bg1"/>
              </a:solidFill>
              <a:latin typeface="微软雅黑" pitchFamily="34" charset="-122"/>
              <a:ea typeface="微软雅黑" pitchFamily="34" charset="-122"/>
            </a:endParaRP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184787" y="376129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定义</a:t>
            </a:r>
            <a:endParaRPr lang="zh-CN" altLang="en-US" sz="1000" dirty="0">
              <a:solidFill>
                <a:schemeClr val="bg1"/>
              </a:solidFill>
              <a:latin typeface="微软雅黑" pitchFamily="34" charset="-122"/>
              <a:ea typeface="微软雅黑" pitchFamily="34" charset="-122"/>
            </a:endParaRPr>
          </a:p>
        </p:txBody>
      </p:sp>
      <p:sp>
        <p:nvSpPr>
          <p:cNvPr id="20" name="文本框 9"/>
          <p:cNvSpPr txBox="1"/>
          <p:nvPr/>
        </p:nvSpPr>
        <p:spPr>
          <a:xfrm>
            <a:off x="4184786" y="398555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优缺点</a:t>
            </a:r>
            <a:endParaRPr lang="zh-CN" altLang="en-US" sz="1000" dirty="0">
              <a:solidFill>
                <a:schemeClr val="bg1"/>
              </a:solidFill>
              <a:latin typeface="微软雅黑" pitchFamily="34" charset="-122"/>
              <a:ea typeface="微软雅黑" pitchFamily="34" charset="-122"/>
            </a:endParaRPr>
          </a:p>
        </p:txBody>
      </p:sp>
      <p:sp>
        <p:nvSpPr>
          <p:cNvPr id="22" name="文本框 9"/>
          <p:cNvSpPr txBox="1"/>
          <p:nvPr/>
        </p:nvSpPr>
        <p:spPr>
          <a:xfrm>
            <a:off x="4184787" y="420982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如何优化</a:t>
            </a:r>
            <a:endParaRPr lang="zh-CN" altLang="en-US" sz="1000" dirty="0">
              <a:solidFill>
                <a:schemeClr val="bg1"/>
              </a:solidFill>
              <a:latin typeface="微软雅黑" pitchFamily="34" charset="-122"/>
              <a:ea typeface="微软雅黑" pitchFamily="34" charset="-122"/>
            </a:endParaRPr>
          </a:p>
        </p:txBody>
      </p:sp>
      <p:sp>
        <p:nvSpPr>
          <p:cNvPr id="23" name="文本框 9"/>
          <p:cNvSpPr txBox="1"/>
          <p:nvPr/>
        </p:nvSpPr>
        <p:spPr>
          <a:xfrm>
            <a:off x="4184786" y="4434086"/>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如何治本</a:t>
            </a:r>
            <a:endParaRPr lang="zh-CN" altLang="en-US" sz="1000"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4786" y="1809601"/>
            <a:ext cx="769344" cy="769344"/>
          </a:xfrm>
          <a:prstGeom prst="rect">
            <a:avLst/>
          </a:prstGeom>
        </p:spPr>
      </p:pic>
    </p:spTree>
    <p:extLst>
      <p:ext uri="{BB962C8B-B14F-4D97-AF65-F5344CB8AC3E}">
        <p14:creationId xmlns:p14="http://schemas.microsoft.com/office/powerpoint/2010/main" val="347431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3568" y="1242657"/>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4236427" y="968330"/>
            <a:ext cx="4347503" cy="3970318"/>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方式</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：非事务消息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更新自身数据库</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如果更新失败，终止</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步骤二：向消息队列投递消息</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如果投递失败，回滚数据库操作</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方式</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：事务消息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投递</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步骤二：微服务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更新自身数据库</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如果更新失败，回滚</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步骤三：微服务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消息的状态为已发送</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如果更新失败，消息服务定时向微服务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确认数据库更新是否成功</a:t>
            </a:r>
            <a:endParaRPr lang="en-US" altLang="zh-CN" sz="1200" dirty="0">
              <a:latin typeface="微软雅黑" panose="020B0503020204020204" pitchFamily="34" charset="-122"/>
              <a:ea typeface="微软雅黑" panose="020B0503020204020204" pitchFamily="34" charset="-122"/>
            </a:endParaRPr>
          </a:p>
          <a:p>
            <a:pPr marL="1285875" lvl="3"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如果成功，更新消息状态为已发送</a:t>
            </a:r>
            <a:endParaRPr lang="en-US" altLang="zh-CN" sz="1200" dirty="0">
              <a:latin typeface="微软雅黑" panose="020B0503020204020204" pitchFamily="34" charset="-122"/>
              <a:ea typeface="微软雅黑" panose="020B0503020204020204" pitchFamily="34" charset="-122"/>
            </a:endParaRPr>
          </a:p>
          <a:p>
            <a:pPr marL="1285875" lvl="3"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如果失败，回滚消息</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82717" y="2675217"/>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03672" y="4293806"/>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消息队列</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36" name="曲线连接符 35"/>
          <p:cNvCxnSpPr>
            <a:stCxn id="27" idx="0"/>
            <a:endCxn id="18" idx="2"/>
          </p:cNvCxnSpPr>
          <p:nvPr/>
        </p:nvCxnSpPr>
        <p:spPr bwMode="auto">
          <a:xfrm rot="5400000" flipH="1" flipV="1">
            <a:off x="1006814" y="4200618"/>
            <a:ext cx="904124" cy="2164"/>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sp>
        <p:nvSpPr>
          <p:cNvPr id="48" name="七边形 47"/>
          <p:cNvSpPr/>
          <p:nvPr/>
        </p:nvSpPr>
        <p:spPr bwMode="auto">
          <a:xfrm>
            <a:off x="257209" y="2694617"/>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1</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54" name="七边形 53"/>
          <p:cNvSpPr/>
          <p:nvPr/>
        </p:nvSpPr>
        <p:spPr bwMode="auto">
          <a:xfrm>
            <a:off x="1148706" y="3883193"/>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2513643" y="2696067"/>
            <a:ext cx="1554480" cy="1074420"/>
            <a:chOff x="619125" y="1514624"/>
            <a:chExt cx="2072640" cy="1432560"/>
          </a:xfrm>
        </p:grpSpPr>
        <p:sp>
          <p:nvSpPr>
            <p:cNvPr id="38" name="圆角矩形 3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42" name="流程图: 磁盘 41"/>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44" name="肘形连接符 43"/>
            <p:cNvCxnSpPr>
              <a:endCxn id="42"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5" name="肘形连接符 44"/>
            <p:cNvCxnSpPr>
              <a:endCxn id="42"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6" name="矩形 45"/>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3</a:t>
              </a:r>
              <a:endParaRPr lang="zh-CN" altLang="en-US" sz="1050" b="1" dirty="0">
                <a:latin typeface="微软雅黑" panose="020B0503020204020204" pitchFamily="34" charset="-122"/>
                <a:ea typeface="微软雅黑" panose="020B0503020204020204" pitchFamily="34" charset="-122"/>
              </a:endParaRPr>
            </a:p>
          </p:txBody>
        </p:sp>
      </p:grpSp>
      <p:cxnSp>
        <p:nvCxnSpPr>
          <p:cNvPr id="49" name="曲线连接符 48"/>
          <p:cNvCxnSpPr>
            <a:stCxn id="8" idx="1"/>
            <a:endCxn id="27" idx="1"/>
          </p:cNvCxnSpPr>
          <p:nvPr/>
        </p:nvCxnSpPr>
        <p:spPr bwMode="auto">
          <a:xfrm rot="10800000" flipH="1" flipV="1">
            <a:off x="683568" y="1779866"/>
            <a:ext cx="271021" cy="3028199"/>
          </a:xfrm>
          <a:prstGeom prst="curvedConnector3">
            <a:avLst>
              <a:gd name="adj1" fmla="val -134957"/>
            </a:avLst>
          </a:prstGeom>
          <a:solidFill>
            <a:schemeClr val="accent1"/>
          </a:solidFill>
          <a:ln w="9525" cap="flat" cmpd="sng" algn="ctr">
            <a:solidFill>
              <a:srgbClr val="00B050"/>
            </a:solidFill>
            <a:prstDash val="solid"/>
            <a:round/>
            <a:headEnd type="none" w="med" len="med"/>
            <a:tailEnd type="triangle"/>
          </a:ln>
          <a:effectLst/>
        </p:spPr>
      </p:cxnSp>
      <p:cxnSp>
        <p:nvCxnSpPr>
          <p:cNvPr id="47" name="曲线连接符 46"/>
          <p:cNvCxnSpPr>
            <a:stCxn id="27" idx="0"/>
            <a:endCxn id="38" idx="2"/>
          </p:cNvCxnSpPr>
          <p:nvPr/>
        </p:nvCxnSpPr>
        <p:spPr bwMode="auto">
          <a:xfrm rot="5400000" flipH="1" flipV="1">
            <a:off x="1932701" y="3295580"/>
            <a:ext cx="883274" cy="1833089"/>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sp>
        <p:nvSpPr>
          <p:cNvPr id="50" name="七边形 49"/>
          <p:cNvSpPr/>
          <p:nvPr/>
        </p:nvSpPr>
        <p:spPr bwMode="auto">
          <a:xfrm>
            <a:off x="2239936" y="3929366"/>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3" name="五边形 42"/>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05 </a:t>
            </a:r>
            <a:r>
              <a:rPr lang="zh-CN" altLang="en-US" sz="1400" b="1" dirty="0" smtClean="0">
                <a:latin typeface="微软雅黑" panose="020B0503020204020204" pitchFamily="34" charset="-122"/>
                <a:ea typeface="微软雅黑" panose="020B0503020204020204" pitchFamily="34" charset="-122"/>
              </a:rPr>
              <a:t>分布式事务</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709275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59632" y="1273933"/>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558412" y="2278047"/>
            <a:ext cx="4874557" cy="1754326"/>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开发微服务时在</a:t>
            </a:r>
            <a:r>
              <a:rPr lang="en-US" altLang="zh-CN" sz="1200" dirty="0">
                <a:latin typeface="微软雅黑" panose="020B0503020204020204" pitchFamily="34" charset="-122"/>
                <a:ea typeface="微软雅黑" panose="020B0503020204020204" pitchFamily="34" charset="-122"/>
              </a:rPr>
              <a:t>pom.xml</a:t>
            </a:r>
            <a:r>
              <a:rPr lang="zh-CN" altLang="en-US" sz="1200" dirty="0">
                <a:latin typeface="微软雅黑" panose="020B0503020204020204" pitchFamily="34" charset="-122"/>
                <a:ea typeface="微软雅黑" panose="020B0503020204020204" pitchFamily="34" charset="-122"/>
              </a:rPr>
              <a:t>中引入配置中心的客户端</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启动时，从配置中心读取配置</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引入配置中心后</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将实现程序包的环境无关性，程序包可以从开发环境迁往测试环境，再迁往生产环境。</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机密配置信息不再存储到代码或配置文件中。</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258781" y="2957953"/>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279736" y="4325082"/>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配置中心</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47" name="曲线连接符 46"/>
          <p:cNvCxnSpPr>
            <a:stCxn id="8" idx="1"/>
            <a:endCxn id="26" idx="1"/>
          </p:cNvCxnSpPr>
          <p:nvPr/>
        </p:nvCxnSpPr>
        <p:spPr bwMode="auto">
          <a:xfrm rot="10800000" flipH="1" flipV="1">
            <a:off x="1259632" y="1811142"/>
            <a:ext cx="20104" cy="2917625"/>
          </a:xfrm>
          <a:prstGeom prst="curvedConnector3">
            <a:avLst>
              <a:gd name="adj1" fmla="val -3127029"/>
            </a:avLst>
          </a:prstGeom>
          <a:solidFill>
            <a:schemeClr val="accent1"/>
          </a:solidFill>
          <a:ln w="9525" cap="flat" cmpd="sng" algn="ctr">
            <a:solidFill>
              <a:srgbClr val="00B050"/>
            </a:solidFill>
            <a:prstDash val="solid"/>
            <a:round/>
            <a:headEnd type="none" w="med" len="med"/>
            <a:tailEnd type="triangle"/>
          </a:ln>
          <a:effectLst/>
        </p:spPr>
      </p:cxnSp>
      <p:cxnSp>
        <p:nvCxnSpPr>
          <p:cNvPr id="50" name="曲线连接符 49"/>
          <p:cNvCxnSpPr>
            <a:stCxn id="18" idx="1"/>
            <a:endCxn id="26" idx="1"/>
          </p:cNvCxnSpPr>
          <p:nvPr/>
        </p:nvCxnSpPr>
        <p:spPr bwMode="auto">
          <a:xfrm rot="10800000" flipH="1" flipV="1">
            <a:off x="1258781" y="3495162"/>
            <a:ext cx="20955" cy="1233605"/>
          </a:xfrm>
          <a:prstGeom prst="curvedConnector3">
            <a:avLst>
              <a:gd name="adj1" fmla="val -1636364"/>
            </a:avLst>
          </a:prstGeom>
          <a:solidFill>
            <a:schemeClr val="accent1"/>
          </a:solidFill>
          <a:ln w="9525" cap="flat" cmpd="sng" algn="ctr">
            <a:solidFill>
              <a:srgbClr val="00B050"/>
            </a:solidFill>
            <a:prstDash val="solid"/>
            <a:round/>
            <a:headEnd type="none" w="med" len="med"/>
            <a:tailEnd type="triangle"/>
          </a:ln>
          <a:effectLst/>
        </p:spPr>
      </p:cxnSp>
      <p:sp>
        <p:nvSpPr>
          <p:cNvPr id="31" name="五边形 3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06 </a:t>
            </a:r>
            <a:r>
              <a:rPr lang="zh-CN" altLang="en-US" sz="1400" b="1" dirty="0" smtClean="0">
                <a:latin typeface="微软雅黑" panose="020B0503020204020204" pitchFamily="34" charset="-122"/>
                <a:ea typeface="微软雅黑" panose="020B0503020204020204" pitchFamily="34" charset="-122"/>
              </a:rPr>
              <a:t>配置中心</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330063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59092" y="1829261"/>
            <a:ext cx="4874557" cy="2031325"/>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网关的职责</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识别调用者身份（公私钥加密、签名）</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判断调用者是否有权限调用</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判断调用者是否已经到达调用次数上限</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是否已经达到被调用上限，防止恶意数据抓取</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限制并发量</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识别攻击，并阻止非法用户和非法调用</a:t>
            </a:r>
            <a:endParaRPr lang="en-US" altLang="zh-CN" sz="1200" dirty="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043608" y="3651870"/>
            <a:ext cx="1554480" cy="1074420"/>
            <a:chOff x="619125" y="1514624"/>
            <a:chExt cx="2072640" cy="1432560"/>
          </a:xfrm>
        </p:grpSpPr>
        <p:sp>
          <p:nvSpPr>
            <p:cNvPr id="38" name="圆角矩形 3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39" name="圆角矩形 3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41" name="圆角矩形 40"/>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42" name="流程图: 磁盘 41"/>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44" name="肘形连接符 43"/>
            <p:cNvCxnSpPr>
              <a:endCxn id="42"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5" name="肘形连接符 44"/>
            <p:cNvCxnSpPr>
              <a:endCxn id="42"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6" name="矩形 45"/>
            <p:cNvSpPr/>
            <p:nvPr/>
          </p:nvSpPr>
          <p:spPr>
            <a:xfrm>
              <a:off x="651684" y="1542425"/>
              <a:ext cx="917345" cy="338555"/>
            </a:xfrm>
            <a:prstGeom prst="rect">
              <a:avLst/>
            </a:prstGeom>
          </p:spPr>
          <p:txBody>
            <a:bodyPr wrap="none">
              <a:spAutoFit/>
            </a:bodyPr>
            <a:lstStyle/>
            <a:p>
              <a:pPr eaLnBrk="1" hangingPunct="1"/>
              <a:r>
                <a:rPr lang="zh-CN" altLang="en-US" sz="1050" b="1" dirty="0"/>
                <a:t>微服务 </a:t>
              </a:r>
              <a:r>
                <a:rPr lang="en-US" altLang="zh-CN" sz="1050" b="1" dirty="0"/>
                <a:t>3</a:t>
              </a:r>
              <a:endParaRPr lang="zh-CN" altLang="en-US" sz="1050" b="1" dirty="0"/>
            </a:p>
          </p:txBody>
        </p:sp>
      </p:grpSp>
      <p:cxnSp>
        <p:nvCxnSpPr>
          <p:cNvPr id="49" name="曲线连接符 48"/>
          <p:cNvCxnSpPr>
            <a:stCxn id="47" idx="2"/>
            <a:endCxn id="39" idx="0"/>
          </p:cNvCxnSpPr>
          <p:nvPr/>
        </p:nvCxnSpPr>
        <p:spPr bwMode="auto">
          <a:xfrm rot="5400000">
            <a:off x="703536" y="2820308"/>
            <a:ext cx="1863150" cy="371476"/>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grpSp>
        <p:nvGrpSpPr>
          <p:cNvPr id="40" name="组合 39"/>
          <p:cNvGrpSpPr/>
          <p:nvPr/>
        </p:nvGrpSpPr>
        <p:grpSpPr>
          <a:xfrm>
            <a:off x="821914" y="1400577"/>
            <a:ext cx="1997869" cy="1722468"/>
            <a:chOff x="7839735" y="411818"/>
            <a:chExt cx="2663825" cy="2296624"/>
          </a:xfrm>
        </p:grpSpPr>
        <p:sp>
          <p:nvSpPr>
            <p:cNvPr id="43" name="圆角矩形 42"/>
            <p:cNvSpPr/>
            <p:nvPr/>
          </p:nvSpPr>
          <p:spPr bwMode="auto">
            <a:xfrm>
              <a:off x="7956093" y="1966784"/>
              <a:ext cx="2486338" cy="741658"/>
            </a:xfrm>
            <a:prstGeom prst="roundRect">
              <a:avLst>
                <a:gd name="adj" fmla="val 4336"/>
              </a:avLst>
            </a:prstGeom>
            <a:solidFill>
              <a:srgbClr val="92D050"/>
            </a:solidFill>
            <a:ln>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b="1" dirty="0">
                  <a:solidFill>
                    <a:schemeClr val="accent6">
                      <a:lumMod val="75000"/>
                    </a:schemeClr>
                  </a:solidFill>
                  <a:latin typeface="Arial" pitchFamily="34" charset="0"/>
                  <a:ea typeface="宋体" pitchFamily="2" charset="-122"/>
                </a:rPr>
                <a:t>API </a:t>
              </a:r>
              <a:r>
                <a:rPr lang="zh-CN" altLang="en-US" sz="1050" b="1" dirty="0">
                  <a:solidFill>
                    <a:schemeClr val="accent6">
                      <a:lumMod val="75000"/>
                    </a:schemeClr>
                  </a:solidFill>
                  <a:latin typeface="Arial" pitchFamily="34" charset="0"/>
                  <a:ea typeface="宋体" pitchFamily="2" charset="-122"/>
                </a:rPr>
                <a:t>网关</a:t>
              </a:r>
            </a:p>
          </p:txBody>
        </p:sp>
        <p:pic>
          <p:nvPicPr>
            <p:cNvPr id="47" name="Picture 9" descr="clo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735" y="411818"/>
              <a:ext cx="2663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文本框 1"/>
            <p:cNvSpPr txBox="1">
              <a:spLocks noChangeArrowheads="1"/>
            </p:cNvSpPr>
            <p:nvPr/>
          </p:nvSpPr>
          <p:spPr bwMode="auto">
            <a:xfrm>
              <a:off x="8464847" y="696675"/>
              <a:ext cx="1400384"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350" b="1" dirty="0">
                  <a:solidFill>
                    <a:schemeClr val="accent1"/>
                  </a:solidFill>
                  <a:latin typeface="微软雅黑" panose="020B0503020204020204" pitchFamily="34" charset="-122"/>
                  <a:ea typeface="微软雅黑" panose="020B0503020204020204" pitchFamily="34" charset="-122"/>
                </a:rPr>
                <a:t>互联网访问</a:t>
              </a:r>
            </a:p>
          </p:txBody>
        </p:sp>
      </p:grpSp>
      <p:sp>
        <p:nvSpPr>
          <p:cNvPr id="21" name="五边形 2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07 </a:t>
            </a:r>
            <a:r>
              <a:rPr lang="zh-CN" altLang="en-US" sz="1400" b="1" dirty="0" smtClean="0">
                <a:latin typeface="微软雅黑" panose="020B0503020204020204" pitchFamily="34" charset="-122"/>
                <a:ea typeface="微软雅黑" panose="020B0503020204020204" pitchFamily="34" charset="-122"/>
              </a:rPr>
              <a:t>对外网暴露</a:t>
            </a:r>
            <a:r>
              <a:rPr lang="en-US" altLang="zh-CN" sz="1400" b="1" dirty="0" smtClean="0">
                <a:latin typeface="微软雅黑" panose="020B0503020204020204" pitchFamily="34" charset="-122"/>
                <a:ea typeface="微软雅黑" panose="020B0503020204020204" pitchFamily="34" charset="-122"/>
              </a:rPr>
              <a:t>API</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946648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31" name="组合 17430"/>
          <p:cNvGrpSpPr/>
          <p:nvPr/>
        </p:nvGrpSpPr>
        <p:grpSpPr>
          <a:xfrm>
            <a:off x="35496" y="2343150"/>
            <a:ext cx="7635239" cy="2800350"/>
            <a:chOff x="472440" y="2270761"/>
            <a:chExt cx="10180319" cy="3733800"/>
          </a:xfrm>
        </p:grpSpPr>
        <p:sp>
          <p:nvSpPr>
            <p:cNvPr id="74" name="圆角矩形 73"/>
            <p:cNvSpPr/>
            <p:nvPr/>
          </p:nvSpPr>
          <p:spPr bwMode="auto">
            <a:xfrm>
              <a:off x="472440" y="2270761"/>
              <a:ext cx="10180319" cy="3733800"/>
            </a:xfrm>
            <a:prstGeom prst="roundRect">
              <a:avLst>
                <a:gd name="adj" fmla="val 4336"/>
              </a:avLst>
            </a:prstGeom>
            <a:solidFill>
              <a:schemeClr val="accent2">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096159" y="2405241"/>
              <a:ext cx="2072640" cy="1432560"/>
              <a:chOff x="2606040" y="3810000"/>
              <a:chExt cx="2072640" cy="1432560"/>
            </a:xfrm>
          </p:grpSpPr>
          <p:grpSp>
            <p:nvGrpSpPr>
              <p:cNvPr id="6" name="组合 5"/>
              <p:cNvGrpSpPr/>
              <p:nvPr/>
            </p:nvGrpSpPr>
            <p:grpSpPr>
              <a:xfrm>
                <a:off x="2606040" y="3810000"/>
                <a:ext cx="2072640" cy="1432560"/>
                <a:chOff x="2682240" y="3200400"/>
                <a:chExt cx="2072640" cy="1432560"/>
              </a:xfrm>
            </p:grpSpPr>
            <p:sp>
              <p:nvSpPr>
                <p:cNvPr id="4" name="圆角矩形 3"/>
                <p:cNvSpPr/>
                <p:nvPr/>
              </p:nvSpPr>
              <p:spPr bwMode="auto">
                <a:xfrm>
                  <a:off x="2682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2801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3791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7" name="流程图: 磁盘 6"/>
              <p:cNvSpPr/>
              <p:nvPr/>
            </p:nvSpPr>
            <p:spPr bwMode="auto">
              <a:xfrm>
                <a:off x="3200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9" name="肘形连接符 8"/>
              <p:cNvCxnSpPr>
                <a:endCxn id="7" idx="2"/>
              </p:cNvCxnSpPr>
              <p:nvPr/>
            </p:nvCxnSpPr>
            <p:spPr bwMode="auto">
              <a:xfrm rot="16200000" flipH="1">
                <a:off x="2891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8" name="肘形连接符 27"/>
              <p:cNvCxnSpPr>
                <a:endCxn id="7" idx="4"/>
              </p:cNvCxnSpPr>
              <p:nvPr/>
            </p:nvCxnSpPr>
            <p:spPr bwMode="auto">
              <a:xfrm rot="5400000">
                <a:off x="4072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a:xfrm>
                <a:off x="263859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325326" y="3368040"/>
              <a:ext cx="2072640" cy="1432560"/>
              <a:chOff x="2225040" y="3810000"/>
              <a:chExt cx="2072640" cy="1432560"/>
            </a:xfrm>
          </p:grpSpPr>
          <p:grpSp>
            <p:nvGrpSpPr>
              <p:cNvPr id="36" name="组合 35"/>
              <p:cNvGrpSpPr/>
              <p:nvPr/>
            </p:nvGrpSpPr>
            <p:grpSpPr>
              <a:xfrm>
                <a:off x="2225040" y="3810000"/>
                <a:ext cx="2072640" cy="1432560"/>
                <a:chOff x="2301240" y="3200400"/>
                <a:chExt cx="2072640" cy="1432560"/>
              </a:xfrm>
            </p:grpSpPr>
            <p:sp>
              <p:nvSpPr>
                <p:cNvPr id="41" name="圆角矩形 40"/>
                <p:cNvSpPr/>
                <p:nvPr/>
              </p:nvSpPr>
              <p:spPr bwMode="auto">
                <a:xfrm>
                  <a:off x="2301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2420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3410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37" name="流程图: 磁盘 36"/>
              <p:cNvSpPr/>
              <p:nvPr/>
            </p:nvSpPr>
            <p:spPr bwMode="auto">
              <a:xfrm>
                <a:off x="2819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38" name="肘形连接符 37"/>
              <p:cNvCxnSpPr>
                <a:endCxn id="37" idx="2"/>
              </p:cNvCxnSpPr>
              <p:nvPr/>
            </p:nvCxnSpPr>
            <p:spPr bwMode="auto">
              <a:xfrm rot="16200000" flipH="1">
                <a:off x="2510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9" name="肘形连接符 38"/>
              <p:cNvCxnSpPr>
                <a:endCxn id="37" idx="4"/>
              </p:cNvCxnSpPr>
              <p:nvPr/>
            </p:nvCxnSpPr>
            <p:spPr bwMode="auto">
              <a:xfrm rot="5400000">
                <a:off x="3691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0" name="矩形 39"/>
              <p:cNvSpPr/>
              <p:nvPr/>
            </p:nvSpPr>
            <p:spPr>
              <a:xfrm>
                <a:off x="225759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518287" y="4373880"/>
              <a:ext cx="2072640" cy="1432560"/>
              <a:chOff x="1828800" y="3810000"/>
              <a:chExt cx="2072640" cy="1432560"/>
            </a:xfrm>
          </p:grpSpPr>
          <p:grpSp>
            <p:nvGrpSpPr>
              <p:cNvPr id="45" name="组合 44"/>
              <p:cNvGrpSpPr/>
              <p:nvPr/>
            </p:nvGrpSpPr>
            <p:grpSpPr>
              <a:xfrm>
                <a:off x="1828800" y="3810000"/>
                <a:ext cx="2072640" cy="1432560"/>
                <a:chOff x="1905000" y="3200400"/>
                <a:chExt cx="2072640" cy="1432560"/>
              </a:xfrm>
            </p:grpSpPr>
            <p:sp>
              <p:nvSpPr>
                <p:cNvPr id="50" name="圆角矩形 49"/>
                <p:cNvSpPr/>
                <p:nvPr/>
              </p:nvSpPr>
              <p:spPr bwMode="auto">
                <a:xfrm>
                  <a:off x="190500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202408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bwMode="auto">
                <a:xfrm>
                  <a:off x="301468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46" name="流程图: 磁盘 45"/>
              <p:cNvSpPr/>
              <p:nvPr/>
            </p:nvSpPr>
            <p:spPr bwMode="auto">
              <a:xfrm>
                <a:off x="242316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47" name="肘形连接符 46"/>
              <p:cNvCxnSpPr>
                <a:endCxn id="46" idx="2"/>
              </p:cNvCxnSpPr>
              <p:nvPr/>
            </p:nvCxnSpPr>
            <p:spPr bwMode="auto">
              <a:xfrm rot="16200000" flipH="1">
                <a:off x="211455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8" name="肘形连接符 47"/>
              <p:cNvCxnSpPr>
                <a:endCxn id="46" idx="4"/>
              </p:cNvCxnSpPr>
              <p:nvPr/>
            </p:nvCxnSpPr>
            <p:spPr bwMode="auto">
              <a:xfrm rot="5400000">
                <a:off x="329565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9" name="矩形 48"/>
              <p:cNvSpPr/>
              <p:nvPr/>
            </p:nvSpPr>
            <p:spPr>
              <a:xfrm>
                <a:off x="184611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3</a:t>
                </a:r>
                <a:endParaRPr lang="zh-CN" altLang="en-US" sz="1050" b="1" dirty="0">
                  <a:latin typeface="微软雅黑" panose="020B0503020204020204" pitchFamily="34" charset="-122"/>
                  <a:ea typeface="微软雅黑" panose="020B0503020204020204" pitchFamily="34" charset="-122"/>
                </a:endParaRPr>
              </a:p>
            </p:txBody>
          </p:sp>
        </p:grpSp>
        <p:grpSp>
          <p:nvGrpSpPr>
            <p:cNvPr id="17417" name="组合 17416"/>
            <p:cNvGrpSpPr/>
            <p:nvPr/>
          </p:nvGrpSpPr>
          <p:grpSpPr>
            <a:xfrm>
              <a:off x="685801" y="4303712"/>
              <a:ext cx="3441406" cy="1575117"/>
              <a:chOff x="685801" y="4760912"/>
              <a:chExt cx="3441406" cy="1575117"/>
            </a:xfrm>
          </p:grpSpPr>
          <p:sp>
            <p:nvSpPr>
              <p:cNvPr id="59" name="圆角矩形 58"/>
              <p:cNvSpPr/>
              <p:nvPr/>
            </p:nvSpPr>
            <p:spPr bwMode="auto">
              <a:xfrm>
                <a:off x="685801" y="4760912"/>
                <a:ext cx="3441406" cy="1575117"/>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1226756" y="4858314"/>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单点登录</a:t>
                </a:r>
              </a:p>
            </p:txBody>
          </p:sp>
          <p:sp>
            <p:nvSpPr>
              <p:cNvPr id="62" name="圆角矩形 61"/>
              <p:cNvSpPr/>
              <p:nvPr/>
            </p:nvSpPr>
            <p:spPr bwMode="auto">
              <a:xfrm>
                <a:off x="1226756" y="5341620"/>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配置中心</a:t>
                </a:r>
              </a:p>
            </p:txBody>
          </p:sp>
          <p:sp>
            <p:nvSpPr>
              <p:cNvPr id="63" name="圆角矩形 62"/>
              <p:cNvSpPr/>
              <p:nvPr/>
            </p:nvSpPr>
            <p:spPr bwMode="auto">
              <a:xfrm>
                <a:off x="1226756" y="5829816"/>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调用链</a:t>
                </a:r>
              </a:p>
            </p:txBody>
          </p:sp>
          <p:sp>
            <p:nvSpPr>
              <p:cNvPr id="31" name="文本框 30"/>
              <p:cNvSpPr txBox="1"/>
              <p:nvPr/>
            </p:nvSpPr>
            <p:spPr>
              <a:xfrm>
                <a:off x="704854" y="4861560"/>
                <a:ext cx="461665" cy="1242576"/>
              </a:xfrm>
              <a:prstGeom prst="rect">
                <a:avLst/>
              </a:prstGeom>
              <a:noFill/>
            </p:spPr>
            <p:txBody>
              <a:bodyPr vert="eaVert"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grpSp>
          <p:nvGrpSpPr>
            <p:cNvPr id="17430" name="组合 17429"/>
            <p:cNvGrpSpPr/>
            <p:nvPr/>
          </p:nvGrpSpPr>
          <p:grpSpPr>
            <a:xfrm>
              <a:off x="9016522" y="2496680"/>
              <a:ext cx="1438118" cy="3321189"/>
              <a:chOff x="9016522" y="2557640"/>
              <a:chExt cx="1438118" cy="3321189"/>
            </a:xfrm>
          </p:grpSpPr>
          <p:sp>
            <p:nvSpPr>
              <p:cNvPr id="75" name="圆角矩形 74"/>
              <p:cNvSpPr/>
              <p:nvPr/>
            </p:nvSpPr>
            <p:spPr bwMode="auto">
              <a:xfrm>
                <a:off x="9016522" y="2557640"/>
                <a:ext cx="1438118" cy="3321189"/>
              </a:xfrm>
              <a:prstGeom prst="roundRect">
                <a:avLst/>
              </a:prstGeom>
              <a:solidFill>
                <a:schemeClr val="accent2">
                  <a:lumMod val="20000"/>
                  <a:lumOff val="80000"/>
                </a:schemeClr>
              </a:solid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05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76" name="圆角矩形 75"/>
              <p:cNvSpPr/>
              <p:nvPr/>
            </p:nvSpPr>
            <p:spPr bwMode="auto">
              <a:xfrm>
                <a:off x="9173987" y="3068181"/>
                <a:ext cx="1123189" cy="42672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UPMS</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8" name="圆角矩形 77"/>
              <p:cNvSpPr/>
              <p:nvPr/>
            </p:nvSpPr>
            <p:spPr bwMode="auto">
              <a:xfrm>
                <a:off x="9173987" y="3633826"/>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a:solidFill>
                      <a:schemeClr val="tx1"/>
                    </a:solidFill>
                    <a:latin typeface="微软雅黑" panose="020B0503020204020204" pitchFamily="34" charset="-122"/>
                    <a:ea typeface="微软雅黑" panose="020B0503020204020204" pitchFamily="34" charset="-122"/>
                  </a:rPr>
                  <a:t>1 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9" name="圆角矩形 78"/>
              <p:cNvSpPr/>
              <p:nvPr/>
            </p:nvSpPr>
            <p:spPr bwMode="auto">
              <a:xfrm>
                <a:off x="9173987" y="4375645"/>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smtClean="0">
                    <a:solidFill>
                      <a:schemeClr val="tx1"/>
                    </a:solidFill>
                    <a:latin typeface="微软雅黑" panose="020B0503020204020204" pitchFamily="34" charset="-122"/>
                    <a:ea typeface="微软雅黑" panose="020B0503020204020204" pitchFamily="34" charset="-122"/>
                  </a:rPr>
                  <a:t>2 </a:t>
                </a: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0" name="圆角矩形 79"/>
              <p:cNvSpPr/>
              <p:nvPr/>
            </p:nvSpPr>
            <p:spPr bwMode="auto">
              <a:xfrm>
                <a:off x="9173987" y="5120640"/>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smtClean="0">
                    <a:solidFill>
                      <a:schemeClr val="tx1"/>
                    </a:solidFill>
                    <a:latin typeface="微软雅黑" panose="020B0503020204020204" pitchFamily="34" charset="-122"/>
                    <a:ea typeface="微软雅黑" panose="020B0503020204020204" pitchFamily="34" charset="-122"/>
                  </a:rPr>
                  <a:t>3 </a:t>
                </a: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grpSp>
      <p:grpSp>
        <p:nvGrpSpPr>
          <p:cNvPr id="27" name="组合 26"/>
          <p:cNvGrpSpPr/>
          <p:nvPr/>
        </p:nvGrpSpPr>
        <p:grpSpPr>
          <a:xfrm>
            <a:off x="39085" y="628649"/>
            <a:ext cx="4433641" cy="1541041"/>
            <a:chOff x="1025866" y="472440"/>
            <a:chExt cx="5911521" cy="2054721"/>
          </a:xfrm>
        </p:grpSpPr>
        <p:sp>
          <p:nvSpPr>
            <p:cNvPr id="95" name="圆角矩形 94"/>
            <p:cNvSpPr/>
            <p:nvPr/>
          </p:nvSpPr>
          <p:spPr bwMode="auto">
            <a:xfrm>
              <a:off x="1025866" y="472440"/>
              <a:ext cx="5911521" cy="2054721"/>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sp>
          <p:nvSpPr>
            <p:cNvPr id="96" name="圆角矩形 95"/>
            <p:cNvSpPr/>
            <p:nvPr/>
          </p:nvSpPr>
          <p:spPr bwMode="auto">
            <a:xfrm>
              <a:off x="1285605" y="623292"/>
              <a:ext cx="538508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97" name="圆角矩形 96"/>
            <p:cNvSpPr/>
            <p:nvPr/>
          </p:nvSpPr>
          <p:spPr bwMode="auto">
            <a:xfrm>
              <a:off x="1285605" y="1214972"/>
              <a:ext cx="5385082" cy="1189138"/>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98" name="圆角矩形 97"/>
            <p:cNvSpPr/>
            <p:nvPr/>
          </p:nvSpPr>
          <p:spPr bwMode="auto">
            <a:xfrm>
              <a:off x="1711032" y="1772781"/>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路由穿透接口</a:t>
              </a:r>
            </a:p>
          </p:txBody>
        </p:sp>
        <p:sp>
          <p:nvSpPr>
            <p:cNvPr id="99" name="圆角矩形 98"/>
            <p:cNvSpPr/>
            <p:nvPr/>
          </p:nvSpPr>
          <p:spPr bwMode="auto">
            <a:xfrm>
              <a:off x="4597264" y="1768178"/>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复杂业务接口</a:t>
              </a:r>
            </a:p>
          </p:txBody>
        </p:sp>
      </p:grpSp>
      <p:grpSp>
        <p:nvGrpSpPr>
          <p:cNvPr id="32" name="组合 31"/>
          <p:cNvGrpSpPr/>
          <p:nvPr/>
        </p:nvGrpSpPr>
        <p:grpSpPr>
          <a:xfrm>
            <a:off x="4667530" y="583183"/>
            <a:ext cx="3003205" cy="1585927"/>
            <a:chOff x="7197126" y="411818"/>
            <a:chExt cx="4004273" cy="2114569"/>
          </a:xfrm>
        </p:grpSpPr>
        <p:sp>
          <p:nvSpPr>
            <p:cNvPr id="100" name="圆角矩形 99"/>
            <p:cNvSpPr/>
            <p:nvPr/>
          </p:nvSpPr>
          <p:spPr bwMode="auto">
            <a:xfrm>
              <a:off x="7197126" y="1539240"/>
              <a:ext cx="4004273" cy="987147"/>
            </a:xfrm>
            <a:prstGeom prst="roundRect">
              <a:avLst>
                <a:gd name="adj" fmla="val 4336"/>
              </a:avLst>
            </a:prstGeom>
            <a:solidFill>
              <a:srgbClr val="92D050"/>
            </a:solidFill>
            <a:ln>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b="1" dirty="0">
                  <a:solidFill>
                    <a:schemeClr val="accent6">
                      <a:lumMod val="75000"/>
                    </a:schemeClr>
                  </a:solidFill>
                  <a:latin typeface="微软雅黑" panose="020B0503020204020204" pitchFamily="34" charset="-122"/>
                  <a:ea typeface="微软雅黑" panose="020B0503020204020204" pitchFamily="34" charset="-122"/>
                </a:rPr>
                <a:t>API </a:t>
              </a:r>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网关</a:t>
              </a:r>
            </a:p>
          </p:txBody>
        </p:sp>
        <p:pic>
          <p:nvPicPr>
            <p:cNvPr id="61" name="Picture 9" descr="clo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735" y="411818"/>
              <a:ext cx="2663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1"/>
            <p:cNvSpPr txBox="1">
              <a:spLocks noChangeArrowheads="1"/>
            </p:cNvSpPr>
            <p:nvPr/>
          </p:nvSpPr>
          <p:spPr bwMode="auto">
            <a:xfrm>
              <a:off x="8593087" y="696675"/>
              <a:ext cx="114390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050" b="1" dirty="0">
                  <a:solidFill>
                    <a:schemeClr val="accent1"/>
                  </a:solidFill>
                  <a:latin typeface="微软雅黑" panose="020B0503020204020204" pitchFamily="34" charset="-122"/>
                  <a:ea typeface="微软雅黑" panose="020B0503020204020204" pitchFamily="34" charset="-122"/>
                </a:rPr>
                <a:t>互联网访问</a:t>
              </a:r>
            </a:p>
          </p:txBody>
        </p:sp>
      </p:grpSp>
      <p:cxnSp>
        <p:nvCxnSpPr>
          <p:cNvPr id="68" name="肘形连接符 67"/>
          <p:cNvCxnSpPr>
            <a:stCxn id="100" idx="2"/>
            <a:endCxn id="51" idx="0"/>
          </p:cNvCxnSpPr>
          <p:nvPr/>
        </p:nvCxnSpPr>
        <p:spPr bwMode="auto">
          <a:xfrm rot="5400000">
            <a:off x="4553825" y="2590930"/>
            <a:ext cx="2037130" cy="1193487"/>
          </a:xfrm>
          <a:prstGeom prst="bentConnector3">
            <a:avLst>
              <a:gd name="adj1" fmla="val 50000"/>
            </a:avLst>
          </a:prstGeom>
          <a:solidFill>
            <a:schemeClr val="accent1"/>
          </a:solidFill>
          <a:ln w="9525" cap="flat" cmpd="sng" algn="ctr">
            <a:solidFill>
              <a:srgbClr val="92D050"/>
            </a:solidFill>
            <a:prstDash val="solid"/>
            <a:round/>
            <a:headEnd type="none" w="med" len="med"/>
            <a:tailEnd type="none" w="med" len="med"/>
          </a:ln>
          <a:effectLst/>
        </p:spPr>
      </p:cxnSp>
      <p:cxnSp>
        <p:nvCxnSpPr>
          <p:cNvPr id="84" name="肘形连接符 83"/>
          <p:cNvCxnSpPr>
            <a:stCxn id="99" idx="2"/>
            <a:endCxn id="42" idx="0"/>
          </p:cNvCxnSpPr>
          <p:nvPr/>
        </p:nvCxnSpPr>
        <p:spPr bwMode="auto">
          <a:xfrm rot="16200000" flipH="1">
            <a:off x="2559407" y="2680341"/>
            <a:ext cx="1542797" cy="23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88" name="肘形连接符 87"/>
          <p:cNvCxnSpPr>
            <a:stCxn id="98" idx="2"/>
            <a:endCxn id="5" idx="0"/>
          </p:cNvCxnSpPr>
          <p:nvPr/>
        </p:nvCxnSpPr>
        <p:spPr bwMode="auto">
          <a:xfrm rot="16200000" flipH="1">
            <a:off x="1003908" y="2074619"/>
            <a:ext cx="817245" cy="493037"/>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64" name="圆角矩形 63"/>
          <p:cNvSpPr/>
          <p:nvPr/>
        </p:nvSpPr>
        <p:spPr bwMode="auto">
          <a:xfrm>
            <a:off x="1605462" y="3940915"/>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分布式事务</a:t>
            </a:r>
          </a:p>
        </p:txBody>
      </p:sp>
      <p:sp>
        <p:nvSpPr>
          <p:cNvPr id="65" name="圆角矩形 64"/>
          <p:cNvSpPr/>
          <p:nvPr/>
        </p:nvSpPr>
        <p:spPr bwMode="auto">
          <a:xfrm>
            <a:off x="1605462" y="4303394"/>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缓存服务</a:t>
            </a:r>
          </a:p>
        </p:txBody>
      </p:sp>
      <p:sp>
        <p:nvSpPr>
          <p:cNvPr id="66" name="圆角矩形 65"/>
          <p:cNvSpPr/>
          <p:nvPr/>
        </p:nvSpPr>
        <p:spPr bwMode="auto">
          <a:xfrm>
            <a:off x="1605462" y="4669541"/>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注册中心</a:t>
            </a:r>
          </a:p>
        </p:txBody>
      </p:sp>
      <p:sp>
        <p:nvSpPr>
          <p:cNvPr id="67" name="七边形 66"/>
          <p:cNvSpPr/>
          <p:nvPr/>
        </p:nvSpPr>
        <p:spPr bwMode="auto">
          <a:xfrm>
            <a:off x="1261052" y="2093682"/>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9" name="七边形 68"/>
          <p:cNvSpPr/>
          <p:nvPr/>
        </p:nvSpPr>
        <p:spPr bwMode="auto">
          <a:xfrm>
            <a:off x="3260440" y="246030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0" name="七边形 69"/>
          <p:cNvSpPr/>
          <p:nvPr/>
        </p:nvSpPr>
        <p:spPr bwMode="auto">
          <a:xfrm>
            <a:off x="5381164" y="2934929"/>
            <a:ext cx="298125" cy="321182"/>
          </a:xfrm>
          <a:prstGeom prst="heptagon">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3</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8550160" y="1061828"/>
            <a:ext cx="461665" cy="3692678"/>
          </a:xfrm>
          <a:prstGeom prst="rect">
            <a:avLst/>
          </a:prstGeom>
        </p:spPr>
        <p:txBody>
          <a:bodyPr vert="eaVert" wrap="none">
            <a:spAutoFit/>
          </a:bodyPr>
          <a:lstStyle/>
          <a:p>
            <a:r>
              <a:rPr lang="zh-CN" altLang="en-US" dirty="0">
                <a:solidFill>
                  <a:srgbClr val="00B050"/>
                </a:solidFill>
                <a:latin typeface="华文行楷" panose="02010800040101010101" pitchFamily="2" charset="-122"/>
                <a:ea typeface="华文行楷" panose="02010800040101010101" pitchFamily="2" charset="-122"/>
              </a:rPr>
              <a:t>千淘万漉虽辛苦,吹尽黄沙使到金</a:t>
            </a:r>
          </a:p>
        </p:txBody>
      </p:sp>
      <p:sp>
        <p:nvSpPr>
          <p:cNvPr id="71"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087233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13173" y="1638973"/>
            <a:ext cx="7491833" cy="700576"/>
          </a:xfrm>
          <a:prstGeom prst="rect">
            <a:avLst/>
          </a:prstGeom>
        </p:spPr>
        <p:txBody>
          <a:bodyPr wrap="square">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每一个技术点都有成熟的组件和文档，用起来很简单。</a:t>
            </a:r>
            <a:endParaRPr lang="en-US" altLang="zh-CN" sz="1400" dirty="0">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latin typeface="微软雅黑" panose="020B0503020204020204" pitchFamily="34" charset="-122"/>
                <a:ea typeface="微软雅黑" panose="020B0503020204020204" pitchFamily="34" charset="-122"/>
              </a:rPr>
              <a:t>以</a:t>
            </a:r>
            <a:r>
              <a:rPr lang="zh-CN" altLang="en-US" sz="1400" dirty="0">
                <a:latin typeface="微软雅黑" panose="020B0503020204020204" pitchFamily="34" charset="-122"/>
                <a:ea typeface="微软雅黑" panose="020B0503020204020204" pitchFamily="34" charset="-122"/>
              </a:rPr>
              <a:t>调用链为例，在</a:t>
            </a:r>
            <a:r>
              <a:rPr lang="en-US" altLang="zh-CN" sz="1400" dirty="0">
                <a:latin typeface="微软雅黑" panose="020B0503020204020204" pitchFamily="34" charset="-122"/>
                <a:ea typeface="微软雅黑" panose="020B0503020204020204" pitchFamily="34" charset="-122"/>
              </a:rPr>
              <a:t>pom.xml</a:t>
            </a:r>
            <a:r>
              <a:rPr lang="zh-CN" altLang="en-US" sz="1400" dirty="0">
                <a:latin typeface="微软雅黑" panose="020B0503020204020204" pitchFamily="34" charset="-122"/>
                <a:ea typeface="微软雅黑" panose="020B0503020204020204" pitchFamily="34" charset="-122"/>
              </a:rPr>
              <a:t>中加上以下依赖就好</a:t>
            </a:r>
          </a:p>
        </p:txBody>
      </p:sp>
      <p:sp>
        <p:nvSpPr>
          <p:cNvPr id="4" name="文本框 3"/>
          <p:cNvSpPr txBox="1"/>
          <p:nvPr/>
        </p:nvSpPr>
        <p:spPr>
          <a:xfrm>
            <a:off x="1013173" y="2465614"/>
            <a:ext cx="7423253" cy="2169825"/>
          </a:xfrm>
          <a:prstGeom prst="rect">
            <a:avLst/>
          </a:prstGeom>
          <a:solidFill>
            <a:schemeClr val="bg1">
              <a:lumMod val="95000"/>
            </a:schemeClr>
          </a:solidFill>
          <a:ln>
            <a:solidFill>
              <a:srgbClr val="0E647C"/>
            </a:solidFill>
          </a:ln>
        </p:spPr>
        <p:txBody>
          <a:bodyPr wrap="square" rtlCol="0">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&lt;dependency&gt;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groupId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com.digitalchina.invoketrace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groupId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artifactId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&gt;platform-invoke-trace-client&lt;/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artifactId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&lt;version&gt;1.0.5&lt;/version&gt;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&lt;/dependency</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&gt;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 y="865369"/>
            <a:ext cx="914400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9495" y="894118"/>
            <a:ext cx="7285007"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zh-CN" altLang="en-US" sz="2400" b="1" dirty="0">
                <a:solidFill>
                  <a:schemeClr val="bg1"/>
                </a:solidFill>
              </a:rPr>
              <a:t>突破心理障碍，其实一点也不难</a:t>
            </a:r>
            <a:endParaRPr lang="zh-CN" altLang="zh-CN" sz="2400" b="1" dirty="0">
              <a:solidFill>
                <a:schemeClr val="bg1"/>
              </a:solidFill>
            </a:endParaRPr>
          </a:p>
        </p:txBody>
      </p:sp>
      <p:sp>
        <p:nvSpPr>
          <p:cNvPr id="10"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5266141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微服务架构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smtClean="0">
                <a:solidFill>
                  <a:schemeClr val="tx1">
                    <a:lumMod val="65000"/>
                    <a:lumOff val="35000"/>
                  </a:schemeClr>
                </a:solidFill>
              </a:rPr>
              <a:t>四、</a:t>
            </a:r>
            <a:r>
              <a:rPr lang="zh-CN" altLang="zh-CN" dirty="0">
                <a:solidFill>
                  <a:schemeClr val="tx1">
                    <a:lumMod val="65000"/>
                    <a:lumOff val="35000"/>
                  </a:schemeClr>
                </a:solidFill>
              </a:rPr>
              <a:t>微服务</a:t>
            </a:r>
            <a:r>
              <a:rPr lang="zh-CN" altLang="en-US" dirty="0">
                <a:solidFill>
                  <a:schemeClr val="tx1">
                    <a:lumMod val="65000"/>
                    <a:lumOff val="35000"/>
                  </a:schemeClr>
                </a:solidFill>
              </a:rPr>
              <a:t>架构不是银弹，也有缺点</a:t>
            </a:r>
            <a:endParaRPr lang="zh-CN" altLang="zh-CN" dirty="0">
              <a:solidFill>
                <a:schemeClr val="tx1">
                  <a:lumMod val="65000"/>
                  <a:lumOff val="35000"/>
                </a:schemeClr>
              </a:solidFill>
            </a:endParaRPr>
          </a:p>
        </p:txBody>
      </p:sp>
      <p:sp>
        <p:nvSpPr>
          <p:cNvPr id="13" name="矩形 21"/>
          <p:cNvSpPr/>
          <p:nvPr/>
        </p:nvSpPr>
        <p:spPr>
          <a:xfrm>
            <a:off x="818688" y="1426185"/>
            <a:ext cx="5861616" cy="576064"/>
          </a:xfrm>
          <a:custGeom>
            <a:avLst/>
            <a:gdLst/>
            <a:ahLst/>
            <a:cxnLst/>
            <a:rect l="l" t="t" r="r" b="b"/>
            <a:pathLst>
              <a:path w="7085181" h="1244248">
                <a:moveTo>
                  <a:pt x="333395" y="0"/>
                </a:moveTo>
                <a:lnTo>
                  <a:pt x="7085181" y="0"/>
                </a:lnTo>
                <a:lnTo>
                  <a:pt x="6751786" y="1244248"/>
                </a:lnTo>
                <a:lnTo>
                  <a:pt x="0" y="1244248"/>
                </a:lnTo>
                <a:close/>
              </a:path>
            </a:pathLst>
          </a:custGeom>
          <a:noFill/>
          <a:ln>
            <a:solidFill>
              <a:srgbClr val="0E6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01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变得小而</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多</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21"/>
          <p:cNvSpPr/>
          <p:nvPr/>
        </p:nvSpPr>
        <p:spPr>
          <a:xfrm>
            <a:off x="467544" y="2179351"/>
            <a:ext cx="5861616" cy="647345"/>
          </a:xfrm>
          <a:custGeom>
            <a:avLst/>
            <a:gdLst/>
            <a:ahLst/>
            <a:cxnLst/>
            <a:rect l="l" t="t" r="r" b="b"/>
            <a:pathLst>
              <a:path w="7085181" h="1244248">
                <a:moveTo>
                  <a:pt x="333395" y="0"/>
                </a:moveTo>
                <a:lnTo>
                  <a:pt x="7085181" y="0"/>
                </a:lnTo>
                <a:lnTo>
                  <a:pt x="6751786" y="1244248"/>
                </a:lnTo>
                <a:lnTo>
                  <a:pt x="0" y="1244248"/>
                </a:lnTo>
                <a:close/>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02</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个小系统如何组装成一个大系统</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21"/>
          <p:cNvSpPr/>
          <p:nvPr/>
        </p:nvSpPr>
        <p:spPr>
          <a:xfrm>
            <a:off x="107504" y="3003798"/>
            <a:ext cx="5861616" cy="646616"/>
          </a:xfrm>
          <a:custGeom>
            <a:avLst/>
            <a:gdLst/>
            <a:ahLst/>
            <a:cxnLst/>
            <a:rect l="l" t="t" r="r" b="b"/>
            <a:pathLst>
              <a:path w="7085181" h="1244248">
                <a:moveTo>
                  <a:pt x="333395" y="0"/>
                </a:moveTo>
                <a:lnTo>
                  <a:pt x="7085181" y="0"/>
                </a:lnTo>
                <a:lnTo>
                  <a:pt x="6751786" y="1244248"/>
                </a:lnTo>
                <a:lnTo>
                  <a:pt x="0" y="1244248"/>
                </a:lnTo>
                <a:close/>
              </a:path>
            </a:pathLst>
          </a:custGeom>
          <a:noFill/>
          <a:ln>
            <a:solidFill>
              <a:srgbClr val="2D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03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上手</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难度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加大</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0" y="386789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微服务架构需要合适的基础设施来支撑微服务的开发、管理和运</a:t>
            </a:r>
            <a:r>
              <a:rPr lang="zh-CN" altLang="en-US" dirty="0" smtClean="0">
                <a:solidFill>
                  <a:schemeClr val="bg1"/>
                </a:solidFill>
                <a:latin typeface="微软雅黑" panose="020B0503020204020204" pitchFamily="34" charset="-122"/>
                <a:ea typeface="微软雅黑" panose="020B0503020204020204" pitchFamily="34" charset="-122"/>
              </a:rPr>
              <a:t>维</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8" name="TextBox 14"/>
          <p:cNvSpPr txBox="1"/>
          <p:nvPr/>
        </p:nvSpPr>
        <p:spPr>
          <a:xfrm>
            <a:off x="203657" y="4679290"/>
            <a:ext cx="8871386" cy="484748"/>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r>
              <a:rPr lang="zh-CN" altLang="en-US" sz="1050" b="1" dirty="0"/>
              <a:t>如果不能便捷地管理微服务系统的整个生命周期（部署、启停、升级、监控、运维），则微服务架构的价值将大打折扣。甚至不能采用。</a:t>
            </a:r>
            <a:endParaRPr lang="en-US" altLang="zh-CN" sz="1050" b="1" dirty="0"/>
          </a:p>
          <a:p>
            <a:r>
              <a:rPr lang="zh-CN" altLang="en-US" sz="1050" b="1" dirty="0"/>
              <a:t>然而，幸运的是，随着</a:t>
            </a:r>
            <a:r>
              <a:rPr lang="en-US" altLang="zh-CN" sz="1050" b="1" dirty="0" err="1"/>
              <a:t>Docker</a:t>
            </a:r>
            <a:r>
              <a:rPr lang="zh-CN" altLang="en-US" sz="1050" b="1" dirty="0"/>
              <a:t>和支撑微服务的组件的出现，已极大地简化了以上挑战。这也正是近两年微服务才被大范围接受的根本原因。</a:t>
            </a:r>
            <a:endParaRPr lang="en-US" altLang="zh-CN" sz="1050" b="1"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99094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6" name="矩形 5"/>
          <p:cNvSpPr/>
          <p:nvPr/>
        </p:nvSpPr>
        <p:spPr>
          <a:xfrm>
            <a:off x="0" y="1123292"/>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使用</a:t>
            </a:r>
            <a:r>
              <a:rPr lang="zh-CN" altLang="zh-CN" dirty="0">
                <a:latin typeface="微软雅黑" panose="020B0503020204020204" pitchFamily="34" charset="-122"/>
                <a:ea typeface="微软雅黑" panose="020B0503020204020204" pitchFamily="34" charset="-122"/>
              </a:rPr>
              <a:t>微服务</a:t>
            </a:r>
            <a:r>
              <a:rPr lang="zh-CN" altLang="en-US" dirty="0">
                <a:latin typeface="微软雅黑" panose="020B0503020204020204" pitchFamily="34" charset="-122"/>
                <a:ea typeface="微软雅黑" panose="020B0503020204020204" pitchFamily="34" charset="-122"/>
              </a:rPr>
              <a:t>平台管理微服务的整个生命周期</a:t>
            </a:r>
            <a:endParaRPr lang="zh-CN" altLang="zh-CN" dirty="0">
              <a:latin typeface="微软雅黑" panose="020B0503020204020204" pitchFamily="34" charset="-122"/>
              <a:ea typeface="微软雅黑" panose="020B0503020204020204" pitchFamily="34" charset="-122"/>
            </a:endParaRPr>
          </a:p>
        </p:txBody>
      </p:sp>
      <p:sp>
        <p:nvSpPr>
          <p:cNvPr id="7" name="圆角矩形 6"/>
          <p:cNvSpPr/>
          <p:nvPr/>
        </p:nvSpPr>
        <p:spPr>
          <a:xfrm>
            <a:off x="606008" y="2211710"/>
            <a:ext cx="7422376" cy="648072"/>
          </a:xfrm>
          <a:prstGeom prst="roundRect">
            <a:avLst/>
          </a:prstGeom>
          <a:noFill/>
          <a:ln w="19050">
            <a:solidFill>
              <a:srgbClr val="0E647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微服务平台是一个</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总称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，它提供一揽子架构方案，并致力于让客户的软件系统能够像大型互联网公司的系统一样稳定高效地运行，便利地运维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06008" y="3219822"/>
            <a:ext cx="7422376" cy="648072"/>
          </a:xfrm>
          <a:prstGeom prst="roundRect">
            <a:avLst/>
          </a:prstGeom>
          <a:noFill/>
          <a:ln w="19050">
            <a:solidFill>
              <a:srgbClr val="0E647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并且，</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在不减少必需功能和不降低性能的情况下，尽最大的努力将平台打造成</a:t>
            </a:r>
            <a:r>
              <a:rPr lang="zh-CN" altLang="zh-CN" sz="1400" b="1" dirty="0">
                <a:solidFill>
                  <a:schemeClr val="tx1">
                    <a:lumMod val="65000"/>
                    <a:lumOff val="35000"/>
                  </a:schemeClr>
                </a:solidFill>
                <a:latin typeface="微软雅黑" panose="020B0503020204020204" pitchFamily="34" charset="-122"/>
                <a:ea typeface="微软雅黑" panose="020B0503020204020204" pitchFamily="34" charset="-122"/>
              </a:rPr>
              <a:t>轻量级</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的</a:t>
            </a:r>
            <a:r>
              <a:rPr lang="zh-CN"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平台</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，从而避免给客户带来不必要的复杂性</a:t>
            </a:r>
            <a:r>
              <a:rPr lang="zh-CN"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538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067944"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一、使用</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管理</a:t>
            </a:r>
            <a:r>
              <a:rPr lang="zh-CN" altLang="en-US" dirty="0" smtClean="0">
                <a:latin typeface="微软雅黑" panose="020B0503020204020204" pitchFamily="34" charset="-122"/>
                <a:ea typeface="微软雅黑" panose="020B0503020204020204" pitchFamily="34" charset="-122"/>
              </a:rPr>
              <a:t>应用</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635646"/>
            <a:ext cx="9144000" cy="215444"/>
          </a:xfrm>
          <a:prstGeom prst="rect">
            <a:avLst/>
          </a:prstGeom>
          <a:noFill/>
        </p:spPr>
        <p:txBody>
          <a:bodyPr wrap="square" lIns="0" tIns="0" rIns="0" bIns="0" rtlCol="0">
            <a:spAutoFit/>
          </a:bodyPr>
          <a:lstStyle/>
          <a:p>
            <a:r>
              <a:rPr lang="en-US" altLang="zh-CN" sz="1400" dirty="0" smtClean="0">
                <a:latin typeface="微软雅黑" panose="020B0503020204020204" pitchFamily="34" charset="-122"/>
                <a:ea typeface="微软雅黑" panose="020B0503020204020204" pitchFamily="34" charset="-122"/>
              </a:rPr>
              <a:t>    PAAS</a:t>
            </a:r>
            <a:r>
              <a:rPr lang="zh-CN" altLang="en-US" sz="1400" dirty="0">
                <a:latin typeface="微软雅黑" panose="020B0503020204020204" pitchFamily="34" charset="-122"/>
                <a:ea typeface="微软雅黑" panose="020B0503020204020204" pitchFamily="34" charset="-122"/>
              </a:rPr>
              <a:t>平台</a:t>
            </a:r>
            <a:r>
              <a:rPr lang="zh-CN" altLang="zh-CN" sz="1400" dirty="0">
                <a:latin typeface="微软雅黑" panose="020B0503020204020204" pitchFamily="34" charset="-122"/>
                <a:ea typeface="微软雅黑" panose="020B0503020204020204" pitchFamily="34" charset="-122"/>
              </a:rPr>
              <a:t>是基于</a:t>
            </a:r>
            <a:r>
              <a:rPr lang="en-US" altLang="zh-CN" sz="1400" dirty="0">
                <a:latin typeface="微软雅黑" panose="020B0503020204020204" pitchFamily="34" charset="-122"/>
                <a:ea typeface="微软雅黑" panose="020B0503020204020204" pitchFamily="34" charset="-122"/>
              </a:rPr>
              <a:t>Docker</a:t>
            </a:r>
            <a:r>
              <a:rPr lang="zh-CN" altLang="zh-CN" sz="1400" dirty="0">
                <a:latin typeface="微软雅黑" panose="020B0503020204020204" pitchFamily="34" charset="-122"/>
                <a:ea typeface="微软雅黑" panose="020B0503020204020204" pitchFamily="34" charset="-122"/>
              </a:rPr>
              <a:t>的</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支撑万级并发、运维自动化</a:t>
            </a:r>
            <a:r>
              <a:rPr lang="zh-CN" altLang="en-US" sz="1400" dirty="0">
                <a:latin typeface="微软雅黑" panose="020B0503020204020204" pitchFamily="34" charset="-122"/>
                <a:ea typeface="微软雅黑" panose="020B0503020204020204" pitchFamily="34" charset="-122"/>
              </a:rPr>
              <a:t>、更节省硬件</a:t>
            </a:r>
            <a:r>
              <a:rPr lang="zh-CN" altLang="zh-CN" sz="1400" dirty="0">
                <a:latin typeface="微软雅黑" panose="020B0503020204020204" pitchFamily="34" charset="-122"/>
                <a:ea typeface="微软雅黑" panose="020B0503020204020204" pitchFamily="34" charset="-122"/>
              </a:rPr>
              <a:t>的私有云平台</a:t>
            </a:r>
            <a:r>
              <a:rPr lang="zh-CN"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2350" y="2211710"/>
            <a:ext cx="8028384" cy="2769989"/>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：三步部署系统</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在平台上申请系统名称、内存大小、数据库，以及同时运行的实例数</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管理员审核</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上传程序包（</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J2EE, PHP</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自动化</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：一键打包、部署和升级软件系统</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监控报警：</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不间断监控软件健康情况，并根据设定的规则报警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可视化管理：</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通过可视化操作界面管理组织内的所有系统（启停、升级、回滚、扩容、缩容）</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服务：</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即使在工作时间做系统升级，也不影响客户使用</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提升系统性能：</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通过平台的集群和负载均衡能力，提升系统性能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节省硬件：</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Docker</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的容器化技术最大限度地利用硬件</a:t>
            </a:r>
            <a:r>
              <a:rPr lang="zh-CN" altLang="en-US" sz="1200" dirty="0"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资源</a:t>
            </a:r>
            <a:endPar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3" name="图片 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4" name="文本框 3">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189662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067944"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二</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网关保障</a:t>
            </a:r>
            <a:r>
              <a:rPr lang="en-US" altLang="zh-CN" dirty="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安全</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541964"/>
            <a:ext cx="9144000" cy="285078"/>
          </a:xfrm>
          <a:prstGeom prst="rect">
            <a:avLst/>
          </a:prstGeom>
          <a:noFill/>
        </p:spPr>
        <p:txBody>
          <a:bodyPr wrap="square" lIns="0" tIns="0" rIns="0" bIns="0" rtlCol="0">
            <a:spAutoFit/>
          </a:bodyPr>
          <a:lstStyle/>
          <a:p>
            <a:pPr>
              <a:lnSpc>
                <a:spcPct val="150000"/>
              </a:lnSpc>
              <a:buNone/>
              <a:defRPr/>
            </a:pP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API</a:t>
            </a:r>
            <a:r>
              <a:rPr lang="zh-CN" altLang="en-US" sz="1400" dirty="0">
                <a:latin typeface="微软雅黑" panose="020B0503020204020204" pitchFamily="34" charset="-122"/>
                <a:ea typeface="微软雅黑" panose="020B0503020204020204" pitchFamily="34" charset="-122"/>
              </a:rPr>
              <a:t>网关</a:t>
            </a:r>
            <a:r>
              <a:rPr lang="zh-CN" altLang="zh-CN" sz="1400" dirty="0">
                <a:latin typeface="微软雅黑" panose="020B0503020204020204" pitchFamily="34" charset="-122"/>
                <a:ea typeface="微软雅黑" panose="020B0503020204020204" pitchFamily="34" charset="-122"/>
              </a:rPr>
              <a:t>是</a:t>
            </a:r>
            <a:r>
              <a:rPr lang="zh-CN" altLang="en-US" sz="1400" dirty="0">
                <a:latin typeface="微软雅黑" panose="020B0503020204020204" pitchFamily="34" charset="-122"/>
                <a:ea typeface="微软雅黑" panose="020B0503020204020204" pitchFamily="34" charset="-122"/>
              </a:rPr>
              <a:t>数据（</a:t>
            </a:r>
            <a:r>
              <a:rPr lang="en-US" altLang="zh-CN" sz="1400" dirty="0">
                <a:latin typeface="微软雅黑" panose="020B0503020204020204" pitchFamily="34" charset="-122"/>
                <a:ea typeface="微软雅黑" panose="020B0503020204020204" pitchFamily="34" charset="-122"/>
              </a:rPr>
              <a:t>API</a:t>
            </a:r>
            <a:r>
              <a:rPr lang="zh-CN" altLang="en-US" sz="1400" dirty="0">
                <a:latin typeface="微软雅黑" panose="020B0503020204020204" pitchFamily="34" charset="-122"/>
                <a:ea typeface="微软雅黑" panose="020B0503020204020204" pitchFamily="34" charset="-122"/>
              </a:rPr>
              <a:t>）接入、开放、授权、统计、计费、安全的管控平台</a:t>
            </a:r>
            <a:r>
              <a:rPr lang="zh-CN"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851670"/>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7956" y="1864670"/>
            <a:ext cx="8028384" cy="3291350"/>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两步发布</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平台上部署程序包；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）通用可视化界面登记</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两步调用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申请</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HTTP 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安全管控：</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保障数据资源不被非法窃取</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基于公私钥加密的</a:t>
            </a:r>
            <a:r>
              <a:rPr lang="en-US" altLang="zh-CN" sz="1200" dirty="0" err="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AppKey</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鉴权</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白名单：将授信的客户加入白名单，无需鉴权</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黑名单：将非法</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可疑的客户加入黑名单，阻止访问</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保护</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提供者：</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设置并发阀值，防止</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提供者的系统被过多的请求冲垮</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的每天的最大访问量，防止恶意数据抓取</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保护</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调用者：</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的每天的最大调用量，防止业务系统被黑客攻击后，发起过多的请求，造成过大的经济损失</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11" name="图片 10">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12" name="文本框 11">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417327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211960"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anose="020B0503020204020204" pitchFamily="34" charset="-122"/>
                <a:ea typeface="微软雅黑" panose="020B0503020204020204" pitchFamily="34" charset="-122"/>
              </a:rPr>
              <a:t>三、</a:t>
            </a:r>
            <a:r>
              <a:rPr lang="zh-CN" altLang="en-US" dirty="0">
                <a:latin typeface="微软雅黑" panose="020B0503020204020204" pitchFamily="34" charset="-122"/>
                <a:ea typeface="微软雅黑" panose="020B0503020204020204" pitchFamily="34" charset="-122"/>
              </a:rPr>
              <a:t>使用监控平台保障系统的正常运行</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517312"/>
            <a:ext cx="9144000" cy="285078"/>
          </a:xfrm>
          <a:prstGeom prst="rect">
            <a:avLst/>
          </a:prstGeom>
          <a:noFill/>
        </p:spPr>
        <p:txBody>
          <a:bodyPr wrap="square" lIns="0" tIns="0" rIns="0" bIns="0" rtlCol="0">
            <a:spAutoFit/>
          </a:bodyPr>
          <a:lstStyle/>
          <a:p>
            <a:pPr algn="just">
              <a:lnSpc>
                <a:spcPct val="150000"/>
              </a:lnSpc>
              <a:defRPr/>
            </a:pPr>
            <a:r>
              <a:rPr lang="zh-CN" altLang="en-US" sz="1400" dirty="0">
                <a:latin typeface="微软雅黑" panose="020B0503020204020204" pitchFamily="34" charset="-122"/>
                <a:ea typeface="微软雅黑" panose="020B0503020204020204" pitchFamily="34" charset="-122"/>
              </a:rPr>
              <a:t>监控平台</a:t>
            </a:r>
            <a:r>
              <a:rPr lang="zh-CN" altLang="zh-CN" sz="1400" dirty="0">
                <a:latin typeface="微软雅黑" panose="020B0503020204020204" pitchFamily="34" charset="-122"/>
                <a:ea typeface="微软雅黑" panose="020B0503020204020204" pitchFamily="34" charset="-122"/>
              </a:rPr>
              <a:t>是</a:t>
            </a:r>
            <a:r>
              <a:rPr lang="zh-CN" altLang="en-US" sz="1400" dirty="0">
                <a:latin typeface="微软雅黑" panose="020B0503020204020204" pitchFamily="34" charset="-122"/>
                <a:ea typeface="微软雅黑" panose="020B0503020204020204" pitchFamily="34" charset="-122"/>
              </a:rPr>
              <a:t>软件性能、硬件性能、数据库性能、系统健康状况、业务指标、以及访问并发压力的监控预警一体化平台</a:t>
            </a:r>
            <a:r>
              <a:rPr lang="zh-CN"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7768" y="1995686"/>
            <a:ext cx="8028384" cy="3014351"/>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平台天然集成</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可视化配置监控和报警规则（警报阀值、报警次数、报警方式、联系人等）</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可视化查看软件硬件及软件系统的运行情况</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指标丰富：</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服务存活</a:t>
            </a: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硬件性能</a:t>
            </a:r>
          </a:p>
          <a:p>
            <a:pPr marL="914400" lvl="1" indent="-171450" algn="just">
              <a:lnSpc>
                <a:spcPct val="150000"/>
              </a:lnSpc>
              <a:defRPr/>
            </a:pPr>
            <a:r>
              <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rPr>
              <a:t>WEB</a:t>
            </a: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服务性能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endParaRPr>
          </a:p>
          <a:p>
            <a:pPr marL="914400" lvl="1" indent="-171450" algn="just">
              <a:lnSpc>
                <a:spcPct val="150000"/>
              </a:lnSpc>
              <a:defRPr/>
            </a:pPr>
            <a:r>
              <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rPr>
              <a:t>JVM</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数据库性能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成本：</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支持云模式和本地部署</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11" name="图片 10">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12" name="文本框 11">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393466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19"/>
          <p:cNvSpPr txBox="1"/>
          <p:nvPr/>
        </p:nvSpPr>
        <p:spPr>
          <a:xfrm>
            <a:off x="971600" y="1419622"/>
            <a:ext cx="4104456" cy="692497"/>
          </a:xfrm>
          <a:prstGeom prst="rect">
            <a:avLst/>
          </a:prstGeom>
          <a:noFill/>
        </p:spPr>
        <p:txBody>
          <a:bodyPr wrap="square" lIns="0" tIns="0" rIns="0" bIns="0" rtlCol="0">
            <a:spAutoFit/>
          </a:bodyPr>
          <a:lstStyle/>
          <a:p>
            <a:pPr algn="just">
              <a:lnSpc>
                <a:spcPct val="150000"/>
              </a:lnSpc>
            </a:pPr>
            <a:r>
              <a:rPr lang="zh-CN" altLang="en-US" sz="2000" b="1" dirty="0" smtClean="0">
                <a:solidFill>
                  <a:schemeClr val="accent1"/>
                </a:solidFill>
                <a:latin typeface="微软雅黑" pitchFamily="34" charset="-122"/>
                <a:ea typeface="微软雅黑" pitchFamily="34" charset="-122"/>
              </a:rPr>
              <a:t>单体应用</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en-US" altLang="zh-CN" sz="1000" b="1" dirty="0" smtClean="0">
                <a:solidFill>
                  <a:srgbClr val="377A8E"/>
                </a:solidFill>
                <a:latin typeface="Arial Unicode MS" panose="020B0604020202020204" pitchFamily="34" charset="-122"/>
                <a:ea typeface="Arial Unicode MS" panose="020B0604020202020204" pitchFamily="34" charset="-122"/>
                <a:cs typeface="Arial Unicode MS" panose="020B0604020202020204" pitchFamily="34" charset="-122"/>
              </a:rPr>
              <a:t>Monolith Application</a:t>
            </a:r>
            <a:endParaRPr lang="zh-CN" altLang="en-US" sz="1000" b="1" dirty="0">
              <a:solidFill>
                <a:srgbClr val="377A8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20"/>
          <p:cNvSpPr>
            <a:spLocks noGrp="1"/>
          </p:cNvSpPr>
          <p:nvPr>
            <p:ph type="title"/>
          </p:nvPr>
        </p:nvSpPr>
        <p:spPr>
          <a:xfrm>
            <a:off x="606008" y="123478"/>
            <a:ext cx="2741856" cy="277143"/>
          </a:xfrm>
        </p:spPr>
        <p:txBody>
          <a:bodyPr/>
          <a:lstStyle/>
          <a:p>
            <a:r>
              <a:rPr lang="zh-CN" altLang="en-US" dirty="0" smtClean="0"/>
              <a:t>单体应用</a:t>
            </a:r>
            <a:endParaRPr lang="zh-CN" altLang="en-US" dirty="0"/>
          </a:p>
        </p:txBody>
      </p:sp>
      <p:sp>
        <p:nvSpPr>
          <p:cNvPr id="11" name="TextBox 49"/>
          <p:cNvSpPr txBox="1"/>
          <p:nvPr/>
        </p:nvSpPr>
        <p:spPr>
          <a:xfrm>
            <a:off x="601947" y="940246"/>
            <a:ext cx="1305758"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一、定义</a:t>
            </a:r>
            <a:endParaRPr lang="zh-CN" altLang="en-US" dirty="0">
              <a:solidFill>
                <a:schemeClr val="tx1">
                  <a:lumMod val="65000"/>
                  <a:lumOff val="35000"/>
                </a:schemeClr>
              </a:solidFill>
            </a:endParaRPr>
          </a:p>
        </p:txBody>
      </p:sp>
      <p:sp>
        <p:nvSpPr>
          <p:cNvPr id="12" name="圆角矩形标注 11"/>
          <p:cNvSpPr/>
          <p:nvPr/>
        </p:nvSpPr>
        <p:spPr>
          <a:xfrm>
            <a:off x="1475656" y="2283718"/>
            <a:ext cx="6336704" cy="1080120"/>
          </a:xfrm>
          <a:prstGeom prst="wedgeRoundRectCallout">
            <a:avLst>
              <a:gd name="adj1" fmla="val -53132"/>
              <a:gd name="adj2" fmla="val -36789"/>
              <a:gd name="adj3" fmla="val 16667"/>
            </a:avLst>
          </a:prstGeom>
          <a:solidFill>
            <a:srgbClr val="0E647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就是将应用程序的所有功能都打包成一个独立的单元</a:t>
            </a:r>
            <a:r>
              <a:rPr lang="zh-CN" altLang="en-US" dirty="0"/>
              <a:t>。</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25" y="90136"/>
            <a:ext cx="459222" cy="459222"/>
          </a:xfrm>
          <a:prstGeom prst="rect">
            <a:avLst/>
          </a:prstGeom>
        </p:spPr>
      </p:pic>
    </p:spTree>
    <p:extLst>
      <p:ext uri="{BB962C8B-B14F-4D97-AF65-F5344CB8AC3E}">
        <p14:creationId xmlns:p14="http://schemas.microsoft.com/office/powerpoint/2010/main" val="3633409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8" name="五边形 7"/>
          <p:cNvSpPr/>
          <p:nvPr/>
        </p:nvSpPr>
        <p:spPr>
          <a:xfrm>
            <a:off x="0" y="915566"/>
            <a:ext cx="4211960"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四</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使用平台可视化管理定时任务</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90318" y="1529111"/>
            <a:ext cx="8953682" cy="323165"/>
          </a:xfrm>
          <a:prstGeom prst="rect">
            <a:avLst/>
          </a:prstGeom>
          <a:noFill/>
        </p:spPr>
        <p:txBody>
          <a:bodyPr wrap="square" lIns="0" tIns="0" rIns="0" bIns="0" rtlCol="0">
            <a:spAutoFit/>
          </a:bodyPr>
          <a:lstStyle/>
          <a:p>
            <a:pPr>
              <a:lnSpc>
                <a:spcPct val="150000"/>
              </a:lnSpc>
              <a:buNone/>
              <a:defRPr/>
            </a:pPr>
            <a:r>
              <a:rPr lang="zh-CN" altLang="en-US" sz="1400" dirty="0">
                <a:latin typeface="微软雅黑" panose="020B0503020204020204" pitchFamily="34" charset="-122"/>
                <a:ea typeface="微软雅黑" panose="020B0503020204020204" pitchFamily="34" charset="-122"/>
              </a:rPr>
              <a:t>定时任务平台是定时任务的可视化部署、配置、启停、以及监控的平台</a:t>
            </a:r>
            <a:r>
              <a:rPr lang="zh-CN"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7768" y="1995686"/>
            <a:ext cx="8028384" cy="3046988"/>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两步发布定时任务。１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平台上部署程序包；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）通用可视化界面配置定时任务；</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可视化配置：</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自定义任务执行时间、执行器</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快速启动或者停止任务执行</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手工快速执行任务，不用等待系统调度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监控报警：</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可查看任务执行耗时，历史执行情况</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配合监控平台，对异常（超时、失败）的定时任务报警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标准化：</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a:t>
            </a:r>
            <a:r>
              <a:rPr lang="en-US" altLang="zh-CN" sz="1200" dirty="0" err="1"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可基于</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自行开发定时任务</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81644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29" name="矩形 28"/>
          <p:cNvSpPr/>
          <p:nvPr/>
        </p:nvSpPr>
        <p:spPr bwMode="auto">
          <a:xfrm>
            <a:off x="223685" y="3120417"/>
            <a:ext cx="8795988" cy="1429160"/>
          </a:xfrm>
          <a:prstGeom prst="rect">
            <a:avLst/>
          </a:prstGeom>
          <a:solidFill>
            <a:srgbClr val="0E647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微服务平台</a:t>
            </a:r>
          </a:p>
        </p:txBody>
      </p:sp>
      <p:sp>
        <p:nvSpPr>
          <p:cNvPr id="30" name="矩形 29"/>
          <p:cNvSpPr/>
          <p:nvPr/>
        </p:nvSpPr>
        <p:spPr>
          <a:xfrm>
            <a:off x="395531" y="3568481"/>
            <a:ext cx="2192553" cy="802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400" b="1" dirty="0">
                <a:solidFill>
                  <a:srgbClr val="002060"/>
                </a:solidFill>
                <a:latin typeface="微软雅黑" panose="020B0503020204020204" pitchFamily="34" charset="-122"/>
                <a:ea typeface="微软雅黑" panose="020B0503020204020204" pitchFamily="34" charset="-122"/>
              </a:rPr>
              <a:t>PAAS</a:t>
            </a:r>
            <a:r>
              <a:rPr lang="zh-CN" altLang="en-US" sz="1400" b="1" dirty="0">
                <a:solidFill>
                  <a:srgbClr val="002060"/>
                </a:solidFill>
                <a:latin typeface="微软雅黑" panose="020B0503020204020204" pitchFamily="34" charset="-122"/>
                <a:ea typeface="微软雅黑" panose="020B0503020204020204" pitchFamily="34" charset="-122"/>
              </a:rPr>
              <a:t>平台</a:t>
            </a:r>
          </a:p>
        </p:txBody>
      </p:sp>
      <p:sp>
        <p:nvSpPr>
          <p:cNvPr id="31" name="矩形 30"/>
          <p:cNvSpPr/>
          <p:nvPr/>
        </p:nvSpPr>
        <p:spPr>
          <a:xfrm>
            <a:off x="3419872" y="3568481"/>
            <a:ext cx="3060244" cy="8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400" b="1" dirty="0" smtClean="0">
                <a:solidFill>
                  <a:srgbClr val="002060"/>
                </a:solidFill>
                <a:latin typeface="微软雅黑" panose="020B0503020204020204" pitchFamily="34" charset="-122"/>
                <a:ea typeface="微软雅黑" panose="020B0503020204020204" pitchFamily="34" charset="-122"/>
              </a:rPr>
              <a:t>API</a:t>
            </a:r>
            <a:r>
              <a:rPr lang="zh-CN" altLang="en-US" sz="1400" b="1" dirty="0" smtClean="0">
                <a:solidFill>
                  <a:srgbClr val="002060"/>
                </a:solidFill>
                <a:latin typeface="微软雅黑" panose="020B0503020204020204" pitchFamily="34" charset="-122"/>
                <a:ea typeface="微软雅黑" panose="020B0503020204020204" pitchFamily="34" charset="-122"/>
              </a:rPr>
              <a:t>网关</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35" name="矩形 34"/>
          <p:cNvSpPr/>
          <p:nvPr/>
        </p:nvSpPr>
        <p:spPr>
          <a:xfrm>
            <a:off x="5908277" y="4039851"/>
            <a:ext cx="501647" cy="2608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自建</a:t>
            </a:r>
          </a:p>
        </p:txBody>
      </p:sp>
      <p:sp>
        <p:nvSpPr>
          <p:cNvPr id="36" name="矩形 35"/>
          <p:cNvSpPr/>
          <p:nvPr/>
        </p:nvSpPr>
        <p:spPr bwMode="auto">
          <a:xfrm>
            <a:off x="4408843" y="4042538"/>
            <a:ext cx="961726" cy="2608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燕云对接</a:t>
            </a:r>
          </a:p>
        </p:txBody>
      </p:sp>
      <p:sp>
        <p:nvSpPr>
          <p:cNvPr id="37" name="矩形 36"/>
          <p:cNvSpPr/>
          <p:nvPr/>
        </p:nvSpPr>
        <p:spPr bwMode="auto">
          <a:xfrm>
            <a:off x="3481743" y="4062831"/>
            <a:ext cx="501646" cy="24055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聚集</a:t>
            </a:r>
          </a:p>
        </p:txBody>
      </p:sp>
      <p:sp>
        <p:nvSpPr>
          <p:cNvPr id="38" name="TextBox 84"/>
          <p:cNvSpPr txBox="1"/>
          <p:nvPr/>
        </p:nvSpPr>
        <p:spPr bwMode="auto">
          <a:xfrm>
            <a:off x="427637" y="4041637"/>
            <a:ext cx="864670" cy="26145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200" b="1" dirty="0"/>
              <a:t>Web</a:t>
            </a:r>
            <a:r>
              <a:rPr lang="zh-CN" altLang="en-US" sz="1200" b="1" dirty="0"/>
              <a:t>系统</a:t>
            </a:r>
          </a:p>
        </p:txBody>
      </p:sp>
      <p:sp>
        <p:nvSpPr>
          <p:cNvPr id="39" name="TextBox 93"/>
          <p:cNvSpPr txBox="1"/>
          <p:nvPr/>
        </p:nvSpPr>
        <p:spPr bwMode="auto">
          <a:xfrm>
            <a:off x="1788122" y="4039851"/>
            <a:ext cx="738727" cy="25530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200" b="1" dirty="0"/>
              <a:t>H5</a:t>
            </a:r>
            <a:r>
              <a:rPr lang="zh-CN" altLang="en-US" sz="1200" b="1" dirty="0"/>
              <a:t>应用</a:t>
            </a:r>
          </a:p>
        </p:txBody>
      </p:sp>
      <p:sp>
        <p:nvSpPr>
          <p:cNvPr id="40" name="矩形 39"/>
          <p:cNvSpPr/>
          <p:nvPr/>
        </p:nvSpPr>
        <p:spPr>
          <a:xfrm>
            <a:off x="7524328" y="3477480"/>
            <a:ext cx="1352906" cy="349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2060"/>
                </a:solidFill>
                <a:latin typeface="微软雅黑" panose="020B0503020204020204" pitchFamily="34" charset="-122"/>
                <a:ea typeface="微软雅黑" panose="020B0503020204020204" pitchFamily="34" charset="-122"/>
              </a:rPr>
              <a:t>监控平台</a:t>
            </a:r>
          </a:p>
        </p:txBody>
      </p:sp>
      <p:sp>
        <p:nvSpPr>
          <p:cNvPr id="41" name="矩形 40"/>
          <p:cNvSpPr/>
          <p:nvPr/>
        </p:nvSpPr>
        <p:spPr>
          <a:xfrm>
            <a:off x="7524328" y="4109305"/>
            <a:ext cx="1352906" cy="349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2060"/>
                </a:solidFill>
                <a:latin typeface="微软雅黑" panose="020B0503020204020204" pitchFamily="34" charset="-122"/>
                <a:ea typeface="微软雅黑" panose="020B0503020204020204" pitchFamily="34" charset="-122"/>
              </a:rPr>
              <a:t>微服务组件</a:t>
            </a:r>
          </a:p>
        </p:txBody>
      </p:sp>
      <p:grpSp>
        <p:nvGrpSpPr>
          <p:cNvPr id="42" name="组合 41"/>
          <p:cNvGrpSpPr/>
          <p:nvPr/>
        </p:nvGrpSpPr>
        <p:grpSpPr>
          <a:xfrm>
            <a:off x="6901294" y="1424939"/>
            <a:ext cx="1911936" cy="1032433"/>
            <a:chOff x="8295398" y="1674053"/>
            <a:chExt cx="2490790" cy="1628885"/>
          </a:xfrm>
        </p:grpSpPr>
        <p:sp>
          <p:nvSpPr>
            <p:cNvPr id="43" name="矩形 42"/>
            <p:cNvSpPr/>
            <p:nvPr/>
          </p:nvSpPr>
          <p:spPr>
            <a:xfrm>
              <a:off x="8295398" y="1674053"/>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大型软件开发组织的开发、测试及生产环境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44" name="TextBox 84"/>
            <p:cNvSpPr txBox="1"/>
            <p:nvPr/>
          </p:nvSpPr>
          <p:spPr bwMode="auto">
            <a:xfrm>
              <a:off x="8442430" y="2748301"/>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效率，管理，资源</a:t>
              </a:r>
              <a:endParaRPr lang="zh-CN" altLang="en-US" sz="1200" dirty="0"/>
            </a:p>
          </p:txBody>
        </p:sp>
      </p:grpSp>
      <p:grpSp>
        <p:nvGrpSpPr>
          <p:cNvPr id="45" name="组合 44"/>
          <p:cNvGrpSpPr/>
          <p:nvPr/>
        </p:nvGrpSpPr>
        <p:grpSpPr>
          <a:xfrm>
            <a:off x="339788" y="1424940"/>
            <a:ext cx="1911936" cy="1032433"/>
            <a:chOff x="647409" y="1582205"/>
            <a:chExt cx="2490790" cy="1628885"/>
          </a:xfrm>
        </p:grpSpPr>
        <p:sp>
          <p:nvSpPr>
            <p:cNvPr id="46" name="矩形 45"/>
            <p:cNvSpPr/>
            <p:nvPr/>
          </p:nvSpPr>
          <p:spPr>
            <a:xfrm>
              <a:off x="647409" y="1582205"/>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高性能和高稳定性的运行环境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47" name="TextBox 84"/>
            <p:cNvSpPr txBox="1"/>
            <p:nvPr/>
          </p:nvSpPr>
          <p:spPr bwMode="auto">
            <a:xfrm>
              <a:off x="794441" y="2656453"/>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并发，集群，扩展</a:t>
              </a:r>
              <a:endParaRPr lang="zh-CN" altLang="en-US" sz="1200" dirty="0"/>
            </a:p>
          </p:txBody>
        </p:sp>
      </p:grpSp>
      <p:grpSp>
        <p:nvGrpSpPr>
          <p:cNvPr id="48" name="组合 47"/>
          <p:cNvGrpSpPr/>
          <p:nvPr/>
        </p:nvGrpSpPr>
        <p:grpSpPr>
          <a:xfrm>
            <a:off x="2515076" y="1436735"/>
            <a:ext cx="1911936" cy="1032433"/>
            <a:chOff x="4382760" y="1585317"/>
            <a:chExt cx="2490790" cy="1628885"/>
          </a:xfrm>
        </p:grpSpPr>
        <p:sp>
          <p:nvSpPr>
            <p:cNvPr id="49" name="矩形 48"/>
            <p:cNvSpPr/>
            <p:nvPr/>
          </p:nvSpPr>
          <p:spPr>
            <a:xfrm>
              <a:off x="4382760" y="1585317"/>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安全、可靠的</a:t>
              </a:r>
              <a:r>
                <a:rPr lang="en-US" altLang="zh-CN" sz="1200" dirty="0" smtClean="0">
                  <a:solidFill>
                    <a:srgbClr val="002060"/>
                  </a:solidFill>
                  <a:latin typeface="微软雅黑" panose="020B0503020204020204" pitchFamily="34" charset="-122"/>
                  <a:ea typeface="微软雅黑" panose="020B0503020204020204" pitchFamily="34" charset="-122"/>
                </a:rPr>
                <a:t>API</a:t>
              </a:r>
              <a:r>
                <a:rPr lang="zh-CN" altLang="en-US" sz="1200" dirty="0" smtClean="0">
                  <a:solidFill>
                    <a:srgbClr val="002060"/>
                  </a:solidFill>
                  <a:latin typeface="微软雅黑" panose="020B0503020204020204" pitchFamily="34" charset="-122"/>
                  <a:ea typeface="微软雅黑" panose="020B0503020204020204" pitchFamily="34" charset="-122"/>
                </a:rPr>
                <a:t>治理系统及运行环境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50" name="TextBox 84"/>
            <p:cNvSpPr txBox="1"/>
            <p:nvPr/>
          </p:nvSpPr>
          <p:spPr bwMode="auto">
            <a:xfrm>
              <a:off x="4529792" y="2659565"/>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安全，统计，计费</a:t>
              </a:r>
              <a:endParaRPr lang="zh-CN" altLang="en-US" sz="1200" dirty="0"/>
            </a:p>
          </p:txBody>
        </p:sp>
      </p:grpSp>
      <p:grpSp>
        <p:nvGrpSpPr>
          <p:cNvPr id="51" name="组合 50"/>
          <p:cNvGrpSpPr/>
          <p:nvPr/>
        </p:nvGrpSpPr>
        <p:grpSpPr>
          <a:xfrm>
            <a:off x="4679110" y="1436734"/>
            <a:ext cx="1911936" cy="1032433"/>
            <a:chOff x="4382760" y="1585317"/>
            <a:chExt cx="2490790" cy="1628885"/>
          </a:xfrm>
        </p:grpSpPr>
        <p:sp>
          <p:nvSpPr>
            <p:cNvPr id="52" name="矩形 51"/>
            <p:cNvSpPr/>
            <p:nvPr/>
          </p:nvSpPr>
          <p:spPr>
            <a:xfrm>
              <a:off x="4382760" y="1585317"/>
              <a:ext cx="2490790" cy="1628885"/>
            </a:xfrm>
            <a:prstGeom prst="rect">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微服务架构下的开发、部署、运行、监控及运</a:t>
              </a:r>
              <a:r>
                <a:rPr lang="zh-CN" altLang="en-US" sz="1200" dirty="0">
                  <a:solidFill>
                    <a:srgbClr val="002060"/>
                  </a:solidFill>
                  <a:latin typeface="微软雅黑" panose="020B0503020204020204" pitchFamily="34" charset="-122"/>
                  <a:ea typeface="微软雅黑" panose="020B0503020204020204" pitchFamily="34" charset="-122"/>
                </a:rPr>
                <a:t>维支撑体系</a:t>
              </a:r>
            </a:p>
          </p:txBody>
        </p:sp>
        <p:sp>
          <p:nvSpPr>
            <p:cNvPr id="53" name="TextBox 84"/>
            <p:cNvSpPr txBox="1"/>
            <p:nvPr/>
          </p:nvSpPr>
          <p:spPr bwMode="auto">
            <a:xfrm>
              <a:off x="4529792" y="2659565"/>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注册，追踪，监控</a:t>
              </a:r>
              <a:endParaRPr lang="zh-CN" altLang="en-US" sz="1200" dirty="0"/>
            </a:p>
          </p:txBody>
        </p:sp>
      </p:grpSp>
      <p:sp>
        <p:nvSpPr>
          <p:cNvPr id="54" name="上下箭头 53"/>
          <p:cNvSpPr/>
          <p:nvPr/>
        </p:nvSpPr>
        <p:spPr bwMode="auto">
          <a:xfrm>
            <a:off x="1153828" y="2555090"/>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5" name="上下箭头 54"/>
          <p:cNvSpPr/>
          <p:nvPr/>
        </p:nvSpPr>
        <p:spPr bwMode="auto">
          <a:xfrm>
            <a:off x="3360769" y="2572255"/>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6" name="上下箭头 55"/>
          <p:cNvSpPr/>
          <p:nvPr/>
        </p:nvSpPr>
        <p:spPr bwMode="auto">
          <a:xfrm>
            <a:off x="5429231" y="2587256"/>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7" name="上下箭头 56"/>
          <p:cNvSpPr/>
          <p:nvPr/>
        </p:nvSpPr>
        <p:spPr bwMode="auto">
          <a:xfrm>
            <a:off x="7718783" y="2587255"/>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8" name="文本框 57"/>
          <p:cNvSpPr txBox="1"/>
          <p:nvPr/>
        </p:nvSpPr>
        <p:spPr>
          <a:xfrm>
            <a:off x="550297" y="740643"/>
            <a:ext cx="8270175" cy="523220"/>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zh-CN" altLang="en-US" sz="2800" b="1" dirty="0" smtClean="0">
                <a:solidFill>
                  <a:schemeClr val="tx1">
                    <a:lumMod val="65000"/>
                    <a:lumOff val="35000"/>
                  </a:schemeClr>
                </a:solidFill>
              </a:rPr>
              <a:t>一般来说，平台可以服务于以下场景</a:t>
            </a:r>
            <a:endParaRPr lang="zh-CN" altLang="zh-CN" sz="2800" b="1" dirty="0">
              <a:solidFill>
                <a:schemeClr val="tx1">
                  <a:lumMod val="65000"/>
                  <a:lumOff val="35000"/>
                </a:schemeClr>
              </a:solidFill>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微</a:t>
            </a:r>
            <a:r>
              <a:rPr lang="zh-CN" altLang="en-US" sz="1600" dirty="0">
                <a:solidFill>
                  <a:schemeClr val="bg1"/>
                </a:solidFill>
                <a:latin typeface="微软雅黑" panose="020B0503020204020204" pitchFamily="34" charset="-122"/>
                <a:ea typeface="微软雅黑" panose="020B0503020204020204" pitchFamily="34" charset="-122"/>
              </a:rPr>
              <a:t>服务平台</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4"/>
          <p:cNvSpPr txBox="1"/>
          <p:nvPr/>
        </p:nvSpPr>
        <p:spPr>
          <a:xfrm>
            <a:off x="99075" y="1131590"/>
            <a:ext cx="7085499"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pPr algn="l"/>
            <a:r>
              <a:rPr lang="zh-CN" altLang="en-US" sz="2400" b="1" dirty="0" smtClean="0">
                <a:solidFill>
                  <a:schemeClr val="tx1">
                    <a:lumMod val="65000"/>
                    <a:lumOff val="35000"/>
                  </a:schemeClr>
                </a:solidFill>
              </a:rPr>
              <a:t>总的来说，平台可以帮助提升三个能力：</a:t>
            </a:r>
            <a:endParaRPr lang="zh-CN" altLang="zh-CN" sz="2400" b="1" dirty="0">
              <a:solidFill>
                <a:schemeClr val="tx1">
                  <a:lumMod val="65000"/>
                  <a:lumOff val="35000"/>
                </a:schemeClr>
              </a:solidFill>
            </a:endParaRPr>
          </a:p>
        </p:txBody>
      </p:sp>
      <p:graphicFrame>
        <p:nvGraphicFramePr>
          <p:cNvPr id="6" name="图示 5"/>
          <p:cNvGraphicFramePr/>
          <p:nvPr>
            <p:extLst/>
          </p:nvPr>
        </p:nvGraphicFramePr>
        <p:xfrm>
          <a:off x="1092331" y="98757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89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五边形 9"/>
          <p:cNvSpPr/>
          <p:nvPr/>
        </p:nvSpPr>
        <p:spPr>
          <a:xfrm>
            <a:off x="0" y="915566"/>
            <a:ext cx="4211960"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anose="020B0503020204020204" pitchFamily="34" charset="-122"/>
                <a:ea typeface="微软雅黑" panose="020B0503020204020204" pitchFamily="34" charset="-122"/>
              </a:rPr>
              <a:t>典型案例介绍</a:t>
            </a:r>
            <a:endParaRPr lang="zh-CN" altLang="zh-CN" dirty="0">
              <a:latin typeface="微软雅黑" panose="020B0503020204020204" pitchFamily="34" charset="-122"/>
              <a:ea typeface="微软雅黑" panose="020B0503020204020204" pitchFamily="34" charset="-122"/>
            </a:endParaRPr>
          </a:p>
        </p:txBody>
      </p:sp>
      <p:grpSp>
        <p:nvGrpSpPr>
          <p:cNvPr id="11" name="组合 2"/>
          <p:cNvGrpSpPr>
            <a:grpSpLocks/>
          </p:cNvGrpSpPr>
          <p:nvPr/>
        </p:nvGrpSpPr>
        <p:grpSpPr bwMode="auto">
          <a:xfrm>
            <a:off x="0" y="1557531"/>
            <a:ext cx="10639425" cy="535588"/>
            <a:chOff x="740070" y="1373876"/>
            <a:chExt cx="10639130" cy="605966"/>
          </a:xfrm>
        </p:grpSpPr>
        <p:sp>
          <p:nvSpPr>
            <p:cNvPr id="12" name="矩形 1"/>
            <p:cNvSpPr>
              <a:spLocks noChangeArrowheads="1"/>
            </p:cNvSpPr>
            <p:nvPr/>
          </p:nvSpPr>
          <p:spPr bwMode="auto">
            <a:xfrm>
              <a:off x="1214720" y="1373876"/>
              <a:ext cx="10164480" cy="55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Font typeface="Arial" panose="020B0604020202020204" pitchFamily="34" charset="0"/>
                <a:buNone/>
                <a:defRPr/>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北京爱客盛竞拍平台</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需要支持一万并发请求、更省的硬件成本、横向扩展、蓝绿发布、支持多开发语言</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组合 104"/>
          <p:cNvGrpSpPr>
            <a:grpSpLocks/>
          </p:cNvGrpSpPr>
          <p:nvPr/>
        </p:nvGrpSpPr>
        <p:grpSpPr bwMode="auto">
          <a:xfrm>
            <a:off x="-1587" y="3377771"/>
            <a:ext cx="10639425" cy="606476"/>
            <a:chOff x="740070" y="1373876"/>
            <a:chExt cx="10639130" cy="605966"/>
          </a:xfrm>
        </p:grpSpPr>
        <p:sp>
          <p:nvSpPr>
            <p:cNvPr id="15" name="矩形 1"/>
            <p:cNvSpPr>
              <a:spLocks noChangeArrowheads="1"/>
            </p:cNvSpPr>
            <p:nvPr/>
          </p:nvSpPr>
          <p:spPr bwMode="auto">
            <a:xfrm>
              <a:off x="1214719" y="1373876"/>
              <a:ext cx="10164481" cy="49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苏州智慧社区，智慧江东电子商务平台，广州大数据平台</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关注于高开发效率、组件复用性、微服务化、功能模块的隔离性、易整合性</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113"/>
          <p:cNvGrpSpPr>
            <a:grpSpLocks/>
          </p:cNvGrpSpPr>
          <p:nvPr/>
        </p:nvGrpSpPr>
        <p:grpSpPr bwMode="auto">
          <a:xfrm>
            <a:off x="12700" y="2763573"/>
            <a:ext cx="10637838" cy="532402"/>
            <a:chOff x="740070" y="1373875"/>
            <a:chExt cx="10639130" cy="605967"/>
          </a:xfrm>
        </p:grpSpPr>
        <p:sp>
          <p:nvSpPr>
            <p:cNvPr id="18" name="矩形 1"/>
            <p:cNvSpPr>
              <a:spLocks noChangeArrowheads="1"/>
            </p:cNvSpPr>
            <p:nvPr/>
          </p:nvSpPr>
          <p:spPr bwMode="auto">
            <a:xfrm>
              <a:off x="1214791" y="1373875"/>
              <a:ext cx="10164409" cy="5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南通九玄数据</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关注于</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接入、开放、授权、统计、计费、限流、限并发</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9"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104"/>
          <p:cNvGrpSpPr>
            <a:grpSpLocks/>
          </p:cNvGrpSpPr>
          <p:nvPr/>
        </p:nvGrpSpPr>
        <p:grpSpPr bwMode="auto">
          <a:xfrm>
            <a:off x="-1587" y="3932411"/>
            <a:ext cx="10639425" cy="605434"/>
            <a:chOff x="740070" y="1373876"/>
            <a:chExt cx="10639130" cy="605966"/>
          </a:xfrm>
        </p:grpSpPr>
        <p:sp>
          <p:nvSpPr>
            <p:cNvPr id="21" name="矩形 1"/>
            <p:cNvSpPr>
              <a:spLocks noChangeArrowheads="1"/>
            </p:cNvSpPr>
            <p:nvPr/>
          </p:nvSpPr>
          <p:spPr bwMode="auto">
            <a:xfrm>
              <a:off x="1214719" y="1373876"/>
              <a:ext cx="10164481" cy="49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张家港市民平台移动端</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关注于高可用性、数据安全、功能模块的隔离性、便利的运维操作、监控报警</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组合 113"/>
          <p:cNvGrpSpPr>
            <a:grpSpLocks/>
          </p:cNvGrpSpPr>
          <p:nvPr/>
        </p:nvGrpSpPr>
        <p:grpSpPr bwMode="auto">
          <a:xfrm>
            <a:off x="0" y="2163982"/>
            <a:ext cx="10637838" cy="583208"/>
            <a:chOff x="740070" y="1373877"/>
            <a:chExt cx="10639130" cy="605965"/>
          </a:xfrm>
        </p:grpSpPr>
        <p:sp>
          <p:nvSpPr>
            <p:cNvPr id="24" name="矩形 1"/>
            <p:cNvSpPr>
              <a:spLocks noChangeArrowheads="1"/>
            </p:cNvSpPr>
            <p:nvPr/>
          </p:nvSpPr>
          <p:spPr bwMode="auto">
            <a:xfrm>
              <a:off x="1214791" y="1373877"/>
              <a:ext cx="10164409" cy="51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Font typeface="Arial" panose="020B0604020202020204" pitchFamily="34" charset="0"/>
                <a:buNone/>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浮云网</a:t>
              </a:r>
              <a:endParaRPr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关注于私有云应用运行平台、</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接入、开放、授权、统计、计费、限流、限并发</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5"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组合 104"/>
          <p:cNvGrpSpPr>
            <a:grpSpLocks/>
          </p:cNvGrpSpPr>
          <p:nvPr/>
        </p:nvGrpSpPr>
        <p:grpSpPr bwMode="auto">
          <a:xfrm>
            <a:off x="15032" y="4546621"/>
            <a:ext cx="10639425" cy="605434"/>
            <a:chOff x="740070" y="1373876"/>
            <a:chExt cx="10639130" cy="605966"/>
          </a:xfrm>
        </p:grpSpPr>
        <p:sp>
          <p:nvSpPr>
            <p:cNvPr id="27" name="矩形 1"/>
            <p:cNvSpPr>
              <a:spLocks noChangeArrowheads="1"/>
            </p:cNvSpPr>
            <p:nvPr/>
          </p:nvSpPr>
          <p:spPr bwMode="auto">
            <a:xfrm>
              <a:off x="1214720" y="1373876"/>
              <a:ext cx="10164480" cy="49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buFont typeface="Arial" panose="020B0604020202020204" pitchFamily="34" charset="0"/>
                <a:buNone/>
                <a:defRPr/>
              </a:pP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前程宝</a:t>
              </a:r>
              <a:endPar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eaLnBrk="1" hangingPunct="1">
                <a:lnSpc>
                  <a:spcPct val="100000"/>
                </a:lnSpc>
                <a:spcBef>
                  <a:spcPct val="0"/>
                </a:spcBef>
                <a:defRPr/>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关注于可扩展性、高可用、高并发、前后端分离、监控报警</a:t>
              </a:r>
              <a:r>
                <a:rPr lang="zh-CN"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8" name="图片 2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740070" y="1477159"/>
              <a:ext cx="558056"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1" name="标题 1"/>
          <p:cNvSpPr>
            <a:spLocks noGrp="1"/>
          </p:cNvSpPr>
          <p:nvPr>
            <p:ph type="title"/>
          </p:nvPr>
        </p:nvSpPr>
        <p:spPr>
          <a:xfrm>
            <a:off x="606008" y="123478"/>
            <a:ext cx="2741856" cy="277143"/>
          </a:xfrm>
        </p:spPr>
        <p:txBody>
          <a:bodyPr/>
          <a:lstStyle/>
          <a:p>
            <a:pPr algn="l"/>
            <a:r>
              <a:rPr lang="zh-CN" altLang="en-US" sz="1800" dirty="0" smtClean="0">
                <a:solidFill>
                  <a:schemeClr val="bg1"/>
                </a:solidFill>
                <a:latin typeface="微软雅黑" panose="020B0503020204020204" pitchFamily="34" charset="-122"/>
                <a:ea typeface="微软雅黑" panose="020B0503020204020204" pitchFamily="34" charset="-122"/>
              </a:rPr>
              <a:t>微</a:t>
            </a:r>
            <a:r>
              <a:rPr lang="zh-CN" altLang="en-US" sz="1800" dirty="0">
                <a:solidFill>
                  <a:schemeClr val="bg1"/>
                </a:solidFill>
                <a:latin typeface="微软雅黑" panose="020B0503020204020204" pitchFamily="34" charset="-122"/>
                <a:ea typeface="微软雅黑" panose="020B0503020204020204" pitchFamily="34" charset="-122"/>
              </a:rPr>
              <a:t>服务平台</a:t>
            </a:r>
          </a:p>
        </p:txBody>
      </p:sp>
    </p:spTree>
    <p:extLst>
      <p:ext uri="{BB962C8B-B14F-4D97-AF65-F5344CB8AC3E}">
        <p14:creationId xmlns:p14="http://schemas.microsoft.com/office/powerpoint/2010/main" val="3442467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39"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六、平台界面截图</a:t>
            </a:r>
            <a:r>
              <a:rPr lang="en-US" altLang="zh-CN" dirty="0" smtClean="0">
                <a:solidFill>
                  <a:schemeClr val="tx1">
                    <a:lumMod val="65000"/>
                    <a:lumOff val="35000"/>
                  </a:schemeClr>
                </a:solidFill>
              </a:rPr>
              <a:t>——</a:t>
            </a:r>
            <a:endParaRPr lang="zh-CN" altLang="zh-CN" dirty="0">
              <a:solidFill>
                <a:schemeClr val="tx1">
                  <a:lumMod val="65000"/>
                  <a:lumOff val="35000"/>
                </a:schemeClr>
              </a:solidFill>
            </a:endParaRPr>
          </a:p>
        </p:txBody>
      </p:sp>
      <p:sp>
        <p:nvSpPr>
          <p:cNvPr id="8" name="文本框 7"/>
          <p:cNvSpPr>
            <a:spLocks noChangeArrowheads="1"/>
          </p:cNvSpPr>
          <p:nvPr/>
        </p:nvSpPr>
        <p:spPr bwMode="auto">
          <a:xfrm>
            <a:off x="2358612" y="894157"/>
            <a:ext cx="35270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平台 和 </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网关</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475439"/>
            <a:ext cx="3744416" cy="166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
          <p:cNvSpPr txBox="1">
            <a:spLocks noChangeArrowheads="1"/>
          </p:cNvSpPr>
          <p:nvPr/>
        </p:nvSpPr>
        <p:spPr bwMode="auto">
          <a:xfrm>
            <a:off x="1763688" y="1723492"/>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主机管理</a:t>
            </a: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8040" y="1475439"/>
            <a:ext cx="3746367" cy="16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
          <p:cNvSpPr txBox="1">
            <a:spLocks noChangeArrowheads="1"/>
          </p:cNvSpPr>
          <p:nvPr/>
        </p:nvSpPr>
        <p:spPr bwMode="auto">
          <a:xfrm>
            <a:off x="6225979" y="1723492"/>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应用管理</a:t>
            </a:r>
          </a:p>
        </p:txBody>
      </p:sp>
      <p:pic>
        <p:nvPicPr>
          <p:cNvPr id="1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1" y="3304674"/>
            <a:ext cx="3744416" cy="178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
          <p:cNvSpPr txBox="1">
            <a:spLocks noChangeArrowheads="1"/>
          </p:cNvSpPr>
          <p:nvPr/>
        </p:nvSpPr>
        <p:spPr bwMode="auto">
          <a:xfrm>
            <a:off x="1763688" y="3525278"/>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API</a:t>
            </a:r>
            <a:r>
              <a:rPr lang="zh-CN" altLang="en-US" sz="1600" dirty="0">
                <a:solidFill>
                  <a:schemeClr val="bg1"/>
                </a:solidFill>
                <a:latin typeface="微软雅黑" panose="020B0503020204020204" pitchFamily="34" charset="-122"/>
                <a:ea typeface="微软雅黑" panose="020B0503020204020204" pitchFamily="34" charset="-122"/>
              </a:rPr>
              <a:t>管理</a:t>
            </a:r>
          </a:p>
        </p:txBody>
      </p:sp>
      <p:pic>
        <p:nvPicPr>
          <p:cNvPr id="1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584" y="3302390"/>
            <a:ext cx="3748823" cy="174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
          <p:cNvSpPr txBox="1">
            <a:spLocks noChangeArrowheads="1"/>
          </p:cNvSpPr>
          <p:nvPr/>
        </p:nvSpPr>
        <p:spPr bwMode="auto">
          <a:xfrm>
            <a:off x="6223447" y="3525278"/>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监控报警</a:t>
            </a:r>
          </a:p>
        </p:txBody>
      </p:sp>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70033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39"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六、平台界面截图</a:t>
            </a:r>
            <a:r>
              <a:rPr lang="en-US" altLang="zh-CN" dirty="0" smtClean="0">
                <a:solidFill>
                  <a:schemeClr val="tx1">
                    <a:lumMod val="65000"/>
                    <a:lumOff val="35000"/>
                  </a:schemeClr>
                </a:solidFill>
              </a:rPr>
              <a:t>——</a:t>
            </a:r>
            <a:endParaRPr lang="zh-CN" altLang="zh-CN" dirty="0">
              <a:solidFill>
                <a:schemeClr val="tx1">
                  <a:lumMod val="65000"/>
                  <a:lumOff val="35000"/>
                </a:schemeClr>
              </a:solidFill>
            </a:endParaRPr>
          </a:p>
        </p:txBody>
      </p:sp>
      <p:sp>
        <p:nvSpPr>
          <p:cNvPr id="8" name="文本框 7"/>
          <p:cNvSpPr>
            <a:spLocks noChangeArrowheads="1"/>
          </p:cNvSpPr>
          <p:nvPr/>
        </p:nvSpPr>
        <p:spPr bwMode="auto">
          <a:xfrm>
            <a:off x="2262122" y="880301"/>
            <a:ext cx="35270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监控平台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53" y="1315332"/>
            <a:ext cx="4015245" cy="176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
          <p:cNvSpPr txBox="1">
            <a:spLocks noChangeArrowheads="1"/>
          </p:cNvSpPr>
          <p:nvPr/>
        </p:nvSpPr>
        <p:spPr bwMode="auto">
          <a:xfrm>
            <a:off x="1715760" y="1545681"/>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主机监控</a:t>
            </a:r>
          </a:p>
        </p:txBody>
      </p:sp>
      <p:pic>
        <p:nvPicPr>
          <p:cNvPr id="20"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1317118"/>
            <a:ext cx="4143394" cy="175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
          <p:cNvSpPr txBox="1">
            <a:spLocks noChangeArrowheads="1"/>
          </p:cNvSpPr>
          <p:nvPr/>
        </p:nvSpPr>
        <p:spPr bwMode="auto">
          <a:xfrm>
            <a:off x="6787713" y="1545681"/>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并发监控</a:t>
            </a:r>
          </a:p>
        </p:txBody>
      </p:sp>
      <p:pic>
        <p:nvPicPr>
          <p:cNvPr id="22"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954" y="3228019"/>
            <a:ext cx="4015245" cy="17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
          <p:cNvSpPr txBox="1">
            <a:spLocks noChangeArrowheads="1"/>
          </p:cNvSpPr>
          <p:nvPr/>
        </p:nvSpPr>
        <p:spPr bwMode="auto">
          <a:xfrm>
            <a:off x="1715760" y="3420974"/>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性能监控</a:t>
            </a:r>
          </a:p>
        </p:txBody>
      </p:sp>
      <p:pic>
        <p:nvPicPr>
          <p:cNvPr id="24"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3228019"/>
            <a:ext cx="4143394" cy="17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
          <p:cNvSpPr txBox="1">
            <a:spLocks noChangeArrowheads="1"/>
          </p:cNvSpPr>
          <p:nvPr/>
        </p:nvSpPr>
        <p:spPr bwMode="auto">
          <a:xfrm>
            <a:off x="6810409" y="3420974"/>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性能监控</a:t>
            </a:r>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11613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3" name="Freeform 5"/>
          <p:cNvSpPr>
            <a:spLocks/>
          </p:cNvSpPr>
          <p:nvPr/>
        </p:nvSpPr>
        <p:spPr bwMode="auto">
          <a:xfrm>
            <a:off x="323528" y="0"/>
            <a:ext cx="3022302"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1147407" y="181689"/>
            <a:ext cx="1415772" cy="584775"/>
          </a:xfrm>
          <a:prstGeom prst="rect">
            <a:avLst/>
          </a:prstGeom>
          <a:noFill/>
        </p:spPr>
        <p:txBody>
          <a:bodyPr wrap="none" rtlCol="0">
            <a:spAutoFit/>
          </a:bodyPr>
          <a:lstStyle/>
          <a:p>
            <a:pPr algn="ctr"/>
            <a:r>
              <a:rPr lang="zh-CN" altLang="en-US" sz="3200" b="1" dirty="0">
                <a:solidFill>
                  <a:schemeClr val="bg1"/>
                </a:solidFill>
                <a:latin typeface="微软雅黑" pitchFamily="34" charset="-122"/>
                <a:ea typeface="微软雅黑" pitchFamily="34" charset="-122"/>
              </a:rPr>
              <a:t>附录</a:t>
            </a:r>
            <a:r>
              <a:rPr lang="zh-CN" altLang="en-US" sz="3200" b="1" dirty="0" smtClean="0">
                <a:solidFill>
                  <a:schemeClr val="bg1"/>
                </a:solidFill>
                <a:latin typeface="微软雅黑" pitchFamily="34" charset="-122"/>
                <a:ea typeface="微软雅黑" pitchFamily="34" charset="-122"/>
              </a:rPr>
              <a:t>篇</a:t>
            </a:r>
            <a:endParaRPr lang="zh-CN" altLang="en-US" sz="3200" b="1" dirty="0">
              <a:solidFill>
                <a:schemeClr val="bg1"/>
              </a:solidFill>
              <a:latin typeface="微软雅黑" pitchFamily="34" charset="-122"/>
              <a:ea typeface="微软雅黑" pitchFamily="34" charset="-122"/>
            </a:endParaRP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9"/>
          <p:cNvSpPr txBox="1"/>
          <p:nvPr/>
        </p:nvSpPr>
        <p:spPr>
          <a:xfrm>
            <a:off x="215516" y="1948502"/>
            <a:ext cx="8712968" cy="623248"/>
          </a:xfrm>
          <a:prstGeom prst="rect">
            <a:avLst/>
          </a:prstGeom>
          <a:noFill/>
        </p:spPr>
        <p:txBody>
          <a:bodyPr wrap="square" lIns="68580" tIns="34290" rIns="68580" bIns="34290"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后面是微服务平台的技术介绍，仅供参考</a:t>
            </a:r>
            <a:endParaRPr lang="zh-CN" altLang="zh-CN" sz="3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212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06008" y="123478"/>
            <a:ext cx="2741856" cy="277143"/>
          </a:xfrm>
        </p:spPr>
        <p:txBody>
          <a:bodyPr/>
          <a:lstStyle/>
          <a:p>
            <a:pPr algn="l"/>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微</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服务平台</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grpSp>
        <p:nvGrpSpPr>
          <p:cNvPr id="7" name="组合 33"/>
          <p:cNvGrpSpPr>
            <a:grpSpLocks/>
          </p:cNvGrpSpPr>
          <p:nvPr/>
        </p:nvGrpSpPr>
        <p:grpSpPr bwMode="auto">
          <a:xfrm>
            <a:off x="2088805" y="1887939"/>
            <a:ext cx="6955152" cy="1994217"/>
            <a:chOff x="2884618" y="2772469"/>
            <a:chExt cx="6423145" cy="2763923"/>
          </a:xfrm>
        </p:grpSpPr>
        <p:sp>
          <p:nvSpPr>
            <p:cNvPr id="8" name="矩形 7"/>
            <p:cNvSpPr/>
            <p:nvPr/>
          </p:nvSpPr>
          <p:spPr>
            <a:xfrm>
              <a:off x="2884618" y="2792128"/>
              <a:ext cx="6423145" cy="274426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000" b="1" dirty="0" smtClean="0">
                  <a:solidFill>
                    <a:srgbClr val="002060"/>
                  </a:solidFill>
                  <a:latin typeface="微软雅黑" panose="020B0503020204020204" pitchFamily="34" charset="-122"/>
                  <a:ea typeface="微软雅黑" panose="020B0503020204020204" pitchFamily="34" charset="-122"/>
                </a:rPr>
                <a:t>微服务平台</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9" name="TextBox 35"/>
            <p:cNvSpPr txBox="1">
              <a:spLocks noChangeArrowheads="1"/>
            </p:cNvSpPr>
            <p:nvPr/>
          </p:nvSpPr>
          <p:spPr bwMode="auto">
            <a:xfrm>
              <a:off x="7781775" y="2772469"/>
              <a:ext cx="1525988" cy="24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000" dirty="0">
                  <a:solidFill>
                    <a:srgbClr val="002060"/>
                  </a:solidFill>
                  <a:latin typeface="微软雅黑" panose="020B0503020204020204" pitchFamily="34" charset="-122"/>
                  <a:ea typeface="微软雅黑" panose="020B0503020204020204" pitchFamily="34" charset="-122"/>
                </a:rPr>
                <a:t>客户内网（私有云）</a:t>
              </a:r>
            </a:p>
          </p:txBody>
        </p:sp>
      </p:grpSp>
      <p:sp>
        <p:nvSpPr>
          <p:cNvPr id="10" name="矩形 9"/>
          <p:cNvSpPr/>
          <p:nvPr/>
        </p:nvSpPr>
        <p:spPr>
          <a:xfrm>
            <a:off x="2344352" y="2293145"/>
            <a:ext cx="2272704" cy="8697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000" b="1" dirty="0">
                <a:solidFill>
                  <a:srgbClr val="002060"/>
                </a:solidFill>
                <a:latin typeface="微软雅黑" panose="020B0503020204020204" pitchFamily="34" charset="-122"/>
                <a:ea typeface="微软雅黑" panose="020B0503020204020204" pitchFamily="34" charset="-122"/>
              </a:rPr>
              <a:t>PAAS</a:t>
            </a:r>
            <a:r>
              <a:rPr lang="zh-CN" altLang="en-US" sz="1000" b="1" dirty="0">
                <a:solidFill>
                  <a:srgbClr val="002060"/>
                </a:solidFill>
                <a:latin typeface="微软雅黑" panose="020B0503020204020204" pitchFamily="34" charset="-122"/>
                <a:ea typeface="微软雅黑" panose="020B0503020204020204" pitchFamily="34" charset="-122"/>
              </a:rPr>
              <a:t>平台</a:t>
            </a:r>
          </a:p>
        </p:txBody>
      </p:sp>
      <p:sp>
        <p:nvSpPr>
          <p:cNvPr id="11" name="矩形 10"/>
          <p:cNvSpPr/>
          <p:nvPr/>
        </p:nvSpPr>
        <p:spPr>
          <a:xfrm>
            <a:off x="4800029" y="2293145"/>
            <a:ext cx="3012331" cy="86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000" b="1" dirty="0" smtClean="0">
                <a:solidFill>
                  <a:srgbClr val="002060"/>
                </a:solidFill>
                <a:latin typeface="微软雅黑" panose="020B0503020204020204" pitchFamily="34" charset="-122"/>
                <a:ea typeface="微软雅黑" panose="020B0503020204020204" pitchFamily="34" charset="-122"/>
              </a:rPr>
              <a:t>API</a:t>
            </a:r>
            <a:r>
              <a:rPr lang="zh-CN" altLang="en-US" sz="1000" b="1" dirty="0" smtClean="0">
                <a:solidFill>
                  <a:srgbClr val="002060"/>
                </a:solidFill>
                <a:latin typeface="微软雅黑" panose="020B0503020204020204" pitchFamily="34" charset="-122"/>
                <a:ea typeface="微软雅黑" panose="020B0503020204020204" pitchFamily="34" charset="-122"/>
              </a:rPr>
              <a:t>网关</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12" name="矩形 11"/>
          <p:cNvSpPr/>
          <p:nvPr/>
        </p:nvSpPr>
        <p:spPr>
          <a:xfrm>
            <a:off x="7090629" y="2571631"/>
            <a:ext cx="569660" cy="3899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latin typeface="微软雅黑" panose="020B0503020204020204" pitchFamily="34" charset="-122"/>
                <a:ea typeface="微软雅黑" panose="020B0503020204020204" pitchFamily="34" charset="-122"/>
              </a:rPr>
              <a:t>自建</a:t>
            </a:r>
          </a:p>
        </p:txBody>
      </p:sp>
      <p:sp>
        <p:nvSpPr>
          <p:cNvPr id="13" name="矩形 12"/>
          <p:cNvSpPr/>
          <p:nvPr/>
        </p:nvSpPr>
        <p:spPr>
          <a:xfrm>
            <a:off x="2350925" y="3349109"/>
            <a:ext cx="1041486" cy="396369"/>
          </a:xfrm>
          <a:prstGeom prst="rect">
            <a:avLst/>
          </a:prstGeom>
          <a:solidFill>
            <a:schemeClr val="accent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chemeClr val="bg1"/>
                </a:solidFill>
                <a:latin typeface="微软雅黑" panose="020B0503020204020204" pitchFamily="34" charset="-122"/>
                <a:ea typeface="微软雅黑" panose="020B0503020204020204" pitchFamily="34" charset="-122"/>
              </a:rPr>
              <a:t>数据服务</a:t>
            </a:r>
          </a:p>
        </p:txBody>
      </p:sp>
      <p:sp>
        <p:nvSpPr>
          <p:cNvPr id="14" name="矩形 13"/>
          <p:cNvSpPr/>
          <p:nvPr/>
        </p:nvSpPr>
        <p:spPr bwMode="auto">
          <a:xfrm>
            <a:off x="5799983" y="2571631"/>
            <a:ext cx="1004265" cy="3899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latin typeface="微软雅黑" panose="020B0503020204020204" pitchFamily="34" charset="-122"/>
                <a:ea typeface="微软雅黑" panose="020B0503020204020204" pitchFamily="34" charset="-122"/>
              </a:rPr>
              <a:t>燕云对接</a:t>
            </a:r>
          </a:p>
        </p:txBody>
      </p:sp>
      <p:grpSp>
        <p:nvGrpSpPr>
          <p:cNvPr id="15" name="组合 14"/>
          <p:cNvGrpSpPr>
            <a:grpSpLocks/>
          </p:cNvGrpSpPr>
          <p:nvPr/>
        </p:nvGrpSpPr>
        <p:grpSpPr bwMode="auto">
          <a:xfrm>
            <a:off x="4613094" y="868298"/>
            <a:ext cx="2682276" cy="1739324"/>
            <a:chOff x="3211751" y="1301089"/>
            <a:chExt cx="5196400" cy="3405963"/>
          </a:xfrm>
        </p:grpSpPr>
        <p:cxnSp>
          <p:nvCxnSpPr>
            <p:cNvPr id="16" name="直接箭头连接符 15"/>
            <p:cNvCxnSpPr/>
            <p:nvPr/>
          </p:nvCxnSpPr>
          <p:spPr>
            <a:xfrm flipH="1">
              <a:off x="3211751" y="4707052"/>
              <a:ext cx="444516" cy="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0"/>
            </p:cNvCxnSpPr>
            <p:nvPr/>
          </p:nvCxnSpPr>
          <p:spPr>
            <a:xfrm flipH="1" flipV="1">
              <a:off x="6455248" y="2046848"/>
              <a:ext cx="36565" cy="2044392"/>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18" name="组合 46"/>
            <p:cNvGrpSpPr>
              <a:grpSpLocks/>
            </p:cNvGrpSpPr>
            <p:nvPr/>
          </p:nvGrpSpPr>
          <p:grpSpPr bwMode="auto">
            <a:xfrm>
              <a:off x="6188877" y="1301089"/>
              <a:ext cx="1670350" cy="750602"/>
              <a:chOff x="316145" y="889201"/>
              <a:chExt cx="1827314" cy="991568"/>
            </a:xfrm>
          </p:grpSpPr>
          <p:sp>
            <p:nvSpPr>
              <p:cNvPr id="20" name="TextBox 8"/>
              <p:cNvSpPr txBox="1"/>
              <p:nvPr/>
            </p:nvSpPr>
            <p:spPr>
              <a:xfrm>
                <a:off x="1239989" y="919840"/>
                <a:ext cx="903470" cy="325191"/>
              </a:xfrm>
              <a:prstGeom prst="rect">
                <a:avLst/>
              </a:prstGeom>
              <a:noFill/>
            </p:spPr>
            <p:txBody>
              <a:bodyPr wrap="none">
                <a:spAutoFit/>
              </a:bodyPr>
              <a:lstStyle/>
              <a:p>
                <a:pPr>
                  <a:defRPr/>
                </a:pP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服务调用者</a:t>
                </a:r>
              </a:p>
            </p:txBody>
          </p:sp>
          <p:pic>
            <p:nvPicPr>
              <p:cNvPr id="2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145" y="889201"/>
                <a:ext cx="819987" cy="99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TextBox 47"/>
            <p:cNvSpPr txBox="1">
              <a:spLocks noChangeArrowheads="1"/>
            </p:cNvSpPr>
            <p:nvPr/>
          </p:nvSpPr>
          <p:spPr bwMode="auto">
            <a:xfrm>
              <a:off x="6938428" y="1589390"/>
              <a:ext cx="1469723" cy="3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ysDot"/>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spcBef>
                  <a:spcPct val="0"/>
                </a:spcBef>
                <a:buFontTx/>
                <a:buNone/>
              </a:pPr>
              <a:r>
                <a:rPr lang="zh-CN" altLang="en-US" sz="1000" dirty="0">
                  <a:solidFill>
                    <a:srgbClr val="002060"/>
                  </a:solidFill>
                  <a:latin typeface="微软雅黑" panose="020B0503020204020204" pitchFamily="34" charset="-122"/>
                  <a:ea typeface="微软雅黑" panose="020B0503020204020204" pitchFamily="34" charset="-122"/>
                </a:rPr>
                <a:t>（渠道）</a:t>
              </a:r>
              <a:endParaRPr lang="en-US" altLang="zh-CN" sz="1000" dirty="0">
                <a:solidFill>
                  <a:srgbClr val="002060"/>
                </a:solidFill>
                <a:latin typeface="微软雅黑" panose="020B0503020204020204" pitchFamily="34" charset="-122"/>
                <a:ea typeface="微软雅黑" panose="020B0503020204020204" pitchFamily="34" charset="-122"/>
              </a:endParaRPr>
            </a:p>
          </p:txBody>
        </p:sp>
      </p:grpSp>
      <p:grpSp>
        <p:nvGrpSpPr>
          <p:cNvPr id="22" name="组合 80"/>
          <p:cNvGrpSpPr>
            <a:grpSpLocks/>
          </p:cNvGrpSpPr>
          <p:nvPr/>
        </p:nvGrpSpPr>
        <p:grpSpPr bwMode="auto">
          <a:xfrm>
            <a:off x="1800063" y="737357"/>
            <a:ext cx="1562987" cy="2254391"/>
            <a:chOff x="2580325" y="1776531"/>
            <a:chExt cx="1562786" cy="2879940"/>
          </a:xfrm>
        </p:grpSpPr>
        <p:sp>
          <p:nvSpPr>
            <p:cNvPr id="23" name="TextBox 81"/>
            <p:cNvSpPr txBox="1">
              <a:spLocks noChangeArrowheads="1"/>
            </p:cNvSpPr>
            <p:nvPr/>
          </p:nvSpPr>
          <p:spPr bwMode="auto">
            <a:xfrm>
              <a:off x="2580325" y="2415445"/>
              <a:ext cx="724785" cy="24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r>
                <a:rPr lang="en-US" altLang="zh-CN" sz="1000">
                  <a:latin typeface="微软雅黑" panose="020B0503020204020204" pitchFamily="34" charset="-122"/>
                  <a:ea typeface="微软雅黑" panose="020B0503020204020204" pitchFamily="34" charset="-122"/>
                </a:rPr>
                <a:t>Web</a:t>
              </a:r>
              <a:r>
                <a:rPr lang="zh-CN" altLang="en-US" sz="1000">
                  <a:latin typeface="微软雅黑" panose="020B0503020204020204" pitchFamily="34" charset="-122"/>
                  <a:ea typeface="微软雅黑" panose="020B0503020204020204" pitchFamily="34" charset="-122"/>
                </a:rPr>
                <a:t>访问</a:t>
              </a:r>
            </a:p>
          </p:txBody>
        </p:sp>
        <p:cxnSp>
          <p:nvCxnSpPr>
            <p:cNvPr id="24" name="直接箭头连接符 23"/>
            <p:cNvCxnSpPr/>
            <p:nvPr/>
          </p:nvCxnSpPr>
          <p:spPr>
            <a:xfrm flipV="1">
              <a:off x="3591432" y="2314801"/>
              <a:ext cx="0" cy="2148316"/>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grpSp>
          <p:nvGrpSpPr>
            <p:cNvPr id="25" name="组合 83"/>
            <p:cNvGrpSpPr>
              <a:grpSpLocks/>
            </p:cNvGrpSpPr>
            <p:nvPr/>
          </p:nvGrpSpPr>
          <p:grpSpPr bwMode="auto">
            <a:xfrm>
              <a:off x="3216833" y="1776531"/>
              <a:ext cx="658907" cy="566851"/>
              <a:chOff x="2869979" y="1589928"/>
              <a:chExt cx="418225" cy="439049"/>
            </a:xfrm>
          </p:grpSpPr>
          <p:sp>
            <p:nvSpPr>
              <p:cNvPr id="27" name="Rectangle 16"/>
              <p:cNvSpPr/>
              <p:nvPr/>
            </p:nvSpPr>
            <p:spPr bwMode="black">
              <a:xfrm>
                <a:off x="2869979" y="1610835"/>
                <a:ext cx="385208" cy="324196"/>
              </a:xfrm>
              <a:prstGeom prst="rect">
                <a:avLst/>
              </a:prstGeom>
              <a:solidFill>
                <a:srgbClr val="ED5326"/>
              </a:solidFill>
              <a:ln w="10795" cap="flat" cmpd="sng" algn="ctr">
                <a:noFill/>
                <a:prstDash val="solid"/>
                <a:headEnd type="none" w="med" len="med"/>
                <a:tailEnd type="none" w="med" len="med"/>
              </a:ln>
              <a:effectLst/>
            </p:spPr>
            <p:txBody>
              <a:bodyPr lIns="91436" tIns="45718" rIns="91436" bIns="45718" anchor="ctr"/>
              <a:lstStyle/>
              <a:p>
                <a:pPr algn="ctr" defTabSz="617041" eaLnBrk="1" hangingPunct="1">
                  <a:defRPr/>
                </a:pPr>
                <a:endParaRPr lang="en-US" sz="1000" kern="0" dirty="0">
                  <a:gradFill>
                    <a:gsLst>
                      <a:gs pos="0">
                        <a:srgbClr val="FFFFFF"/>
                      </a:gs>
                      <a:gs pos="100000">
                        <a:srgbClr val="FFFFFF"/>
                      </a:gs>
                    </a:gsLst>
                    <a:lin ang="5400000" scaled="0"/>
                  </a:gradFill>
                  <a:latin typeface="Segoe UI"/>
                  <a:ea typeface="宋体" charset="-122"/>
                </a:endParaRPr>
              </a:p>
            </p:txBody>
          </p:sp>
          <p:sp>
            <p:nvSpPr>
              <p:cNvPr id="28" name="Freeform 88"/>
              <p:cNvSpPr>
                <a:spLocks noEditPoints="1"/>
              </p:cNvSpPr>
              <p:nvPr/>
            </p:nvSpPr>
            <p:spPr bwMode="black">
              <a:xfrm>
                <a:off x="2869979" y="1589928"/>
                <a:ext cx="418225" cy="43904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80BEE4"/>
              </a:solidFill>
              <a:ln w="10795" cap="flat" cmpd="sng" algn="ctr">
                <a:noFill/>
                <a:prstDash val="solid"/>
                <a:headEnd type="none" w="med" len="med"/>
                <a:tailEnd type="none" w="med" len="med"/>
              </a:ln>
              <a:effectLst/>
              <a:extLst/>
            </p:spPr>
            <p:txBody>
              <a:bodyPr lIns="91436" tIns="45718" rIns="91436" bIns="45718" anchor="ctr"/>
              <a:lstStyle/>
              <a:p>
                <a:pPr defTabSz="555514" eaLnBrk="1" fontAlgn="auto" hangingPunct="1">
                  <a:spcBef>
                    <a:spcPts val="0"/>
                  </a:spcBef>
                  <a:spcAft>
                    <a:spcPts val="0"/>
                  </a:spcAft>
                  <a:defRPr/>
                </a:pPr>
                <a:endParaRPr lang="en-US" sz="1000" kern="0" spc="-92" dirty="0">
                  <a:solidFill>
                    <a:srgbClr val="FFFFFF">
                      <a:lumMod val="50000"/>
                    </a:srgbClr>
                  </a:solidFill>
                  <a:latin typeface="Segoe Light" pitchFamily="34" charset="0"/>
                  <a:ea typeface="宋体" charset="-122"/>
                </a:endParaRPr>
              </a:p>
            </p:txBody>
          </p:sp>
          <p:pic>
            <p:nvPicPr>
              <p:cNvPr id="29" name="Picture 24"/>
              <p:cNvPicPr>
                <a:picLocks noChangeAspect="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978828" y="1683850"/>
                <a:ext cx="205691" cy="15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TextBox 84"/>
            <p:cNvSpPr txBox="1"/>
            <p:nvPr/>
          </p:nvSpPr>
          <p:spPr>
            <a:xfrm>
              <a:off x="3202546" y="4224517"/>
              <a:ext cx="940565" cy="4319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000" b="1" dirty="0"/>
                <a:t>Web</a:t>
              </a:r>
              <a:r>
                <a:rPr lang="zh-CN" altLang="en-US" sz="1000" b="1" dirty="0"/>
                <a:t>系统</a:t>
              </a:r>
            </a:p>
          </p:txBody>
        </p:sp>
      </p:grpSp>
      <p:sp>
        <p:nvSpPr>
          <p:cNvPr id="30" name="矩形 29"/>
          <p:cNvSpPr/>
          <p:nvPr/>
        </p:nvSpPr>
        <p:spPr>
          <a:xfrm>
            <a:off x="4052974" y="708141"/>
            <a:ext cx="1479550" cy="52234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zh-CN" altLang="en-US" sz="1000" dirty="0" smtClean="0">
                <a:latin typeface="微软雅黑" panose="020B0503020204020204" pitchFamily="34" charset="-122"/>
                <a:ea typeface="微软雅黑" panose="020B0503020204020204" pitchFamily="34" charset="-122"/>
              </a:rPr>
              <a:t>     移动</a:t>
            </a:r>
            <a:r>
              <a:rPr lang="zh-CN" altLang="en-US" sz="1000" dirty="0">
                <a:latin typeface="微软雅黑" panose="020B0503020204020204" pitchFamily="34" charset="-122"/>
                <a:ea typeface="微软雅黑" panose="020B0503020204020204" pitchFamily="34" charset="-122"/>
              </a:rPr>
              <a:t>快速    　　　开发框架</a:t>
            </a:r>
          </a:p>
        </p:txBody>
      </p:sp>
      <p:grpSp>
        <p:nvGrpSpPr>
          <p:cNvPr id="31" name="组合 30"/>
          <p:cNvGrpSpPr>
            <a:grpSpLocks/>
          </p:cNvGrpSpPr>
          <p:nvPr/>
        </p:nvGrpSpPr>
        <p:grpSpPr bwMode="auto">
          <a:xfrm>
            <a:off x="3782853" y="760164"/>
            <a:ext cx="1265146" cy="2237601"/>
            <a:chOff x="4108063" y="1452171"/>
            <a:chExt cx="1418946" cy="3065521"/>
          </a:xfrm>
        </p:grpSpPr>
        <p:sp>
          <p:nvSpPr>
            <p:cNvPr id="32" name="TextBox 90"/>
            <p:cNvSpPr txBox="1">
              <a:spLocks noChangeArrowheads="1"/>
            </p:cNvSpPr>
            <p:nvPr/>
          </p:nvSpPr>
          <p:spPr bwMode="auto">
            <a:xfrm>
              <a:off x="4838669" y="2257305"/>
              <a:ext cx="688340" cy="246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r>
                <a:rPr lang="zh-CN" altLang="en-US" sz="1000">
                  <a:latin typeface="微软雅黑" panose="020B0503020204020204" pitchFamily="34" charset="-122"/>
                  <a:ea typeface="微软雅黑" panose="020B0503020204020204" pitchFamily="34" charset="-122"/>
                </a:rPr>
                <a:t>移动</a:t>
              </a:r>
              <a:r>
                <a:rPr lang="en-US" altLang="zh-CN" sz="1000">
                  <a:latin typeface="微软雅黑" panose="020B0503020204020204" pitchFamily="34" charset="-122"/>
                  <a:ea typeface="微软雅黑" panose="020B0503020204020204" pitchFamily="34" charset="-122"/>
                </a:rPr>
                <a:t>APP</a:t>
              </a:r>
              <a:endParaRPr lang="zh-CN" altLang="en-US" sz="100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H="1" flipV="1">
              <a:off x="4768779" y="2123763"/>
              <a:ext cx="4765" cy="2192319"/>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pic>
          <p:nvPicPr>
            <p:cNvPr id="34" name="Picture 40" descr="C:\Users\v-jtobey.REDMOND\AppData\Local\MetroStyleAddIn\Icons\Device 3.wmf"/>
            <p:cNvPicPr>
              <a:picLocks noChangeAspect="1" noChangeArrowheads="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509419" y="1452171"/>
              <a:ext cx="388906" cy="56312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TextBox 93"/>
            <p:cNvSpPr txBox="1"/>
            <p:nvPr/>
          </p:nvSpPr>
          <p:spPr>
            <a:xfrm>
              <a:off x="4108063" y="4046209"/>
              <a:ext cx="730607" cy="47148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000" b="1" dirty="0"/>
                <a:t>H5</a:t>
              </a:r>
              <a:r>
                <a:rPr lang="zh-CN" altLang="en-US" sz="1000" b="1" dirty="0"/>
                <a:t>应用</a:t>
              </a:r>
            </a:p>
          </p:txBody>
        </p:sp>
      </p:grpSp>
      <p:grpSp>
        <p:nvGrpSpPr>
          <p:cNvPr id="36" name="组合 35"/>
          <p:cNvGrpSpPr>
            <a:grpSpLocks/>
          </p:cNvGrpSpPr>
          <p:nvPr/>
        </p:nvGrpSpPr>
        <p:grpSpPr bwMode="auto">
          <a:xfrm>
            <a:off x="111476" y="2082855"/>
            <a:ext cx="1921847" cy="1796856"/>
            <a:chOff x="617114" y="4097235"/>
            <a:chExt cx="2322441" cy="1951085"/>
          </a:xfrm>
        </p:grpSpPr>
        <p:sp>
          <p:nvSpPr>
            <p:cNvPr id="37" name="TextBox 95"/>
            <p:cNvSpPr txBox="1"/>
            <p:nvPr/>
          </p:nvSpPr>
          <p:spPr>
            <a:xfrm>
              <a:off x="617114" y="4867169"/>
              <a:ext cx="2223150" cy="1181151"/>
            </a:xfrm>
            <a:prstGeom prst="rect">
              <a:avLst/>
            </a:prstGeom>
            <a:noFill/>
            <a:ln w="25400">
              <a:solidFill>
                <a:schemeClr val="accent1">
                  <a:shade val="50000"/>
                </a:schemeClr>
              </a:solidFill>
              <a:prstDash val="sysDot"/>
            </a:ln>
          </p:spPr>
          <p:txBody>
            <a:bodyPr wrap="square">
              <a:spAutoFit/>
            </a:bodyPr>
            <a:lstStyle/>
            <a:p>
              <a:pPr>
                <a:lnSpc>
                  <a:spcPct val="150000"/>
                </a:lnSpc>
                <a:defRPr/>
              </a:pPr>
              <a:r>
                <a:rPr lang="zh-CN" altLang="en-US" sz="1000" b="1" dirty="0">
                  <a:solidFill>
                    <a:srgbClr val="970014"/>
                  </a:solidFill>
                  <a:latin typeface="微软雅黑" panose="020B0503020204020204" pitchFamily="34" charset="-122"/>
                  <a:ea typeface="微软雅黑" panose="020B0503020204020204" pitchFamily="34" charset="-122"/>
                </a:rPr>
                <a:t>通用组件</a:t>
              </a:r>
              <a:r>
                <a:rPr lang="en-US" altLang="zh-CN" sz="1000" b="1" dirty="0">
                  <a:solidFill>
                    <a:srgbClr val="970014"/>
                  </a:solidFill>
                  <a:latin typeface="微软雅黑" panose="020B0503020204020204" pitchFamily="34" charset="-122"/>
                  <a:ea typeface="微软雅黑" panose="020B0503020204020204" pitchFamily="34" charset="-122"/>
                </a:rPr>
                <a:t>:</a:t>
              </a:r>
            </a:p>
            <a:p>
              <a:pPr>
                <a:lnSpc>
                  <a:spcPct val="150000"/>
                </a:lnSpc>
                <a:defRPr/>
              </a:pPr>
              <a:r>
                <a:rPr lang="zh-CN" altLang="en-US" sz="1000" dirty="0">
                  <a:solidFill>
                    <a:srgbClr val="002060"/>
                  </a:solidFill>
                  <a:latin typeface="微软雅黑" panose="020B0503020204020204" pitchFamily="34" charset="-122"/>
                  <a:ea typeface="微软雅黑" panose="020B0503020204020204" pitchFamily="34" charset="-122"/>
                </a:rPr>
                <a:t>   短信、实名认证、支付</a:t>
              </a:r>
              <a:r>
                <a:rPr lang="en-US" altLang="zh-CN" sz="1000" dirty="0">
                  <a:solidFill>
                    <a:srgbClr val="002060"/>
                  </a:solidFill>
                  <a:latin typeface="微软雅黑" panose="020B0503020204020204" pitchFamily="34" charset="-122"/>
                  <a:ea typeface="微软雅黑" panose="020B0503020204020204" pitchFamily="34" charset="-122"/>
                </a:rPr>
                <a:t>…</a:t>
              </a:r>
            </a:p>
            <a:p>
              <a:pPr>
                <a:lnSpc>
                  <a:spcPct val="150000"/>
                </a:lnSpc>
                <a:defRPr/>
              </a:pPr>
              <a:r>
                <a:rPr lang="zh-CN" altLang="en-US" sz="1000" b="1" dirty="0">
                  <a:solidFill>
                    <a:srgbClr val="970014"/>
                  </a:solidFill>
                  <a:latin typeface="微软雅黑" panose="020B0503020204020204" pitchFamily="34" charset="-122"/>
                  <a:ea typeface="微软雅黑" panose="020B0503020204020204" pitchFamily="34" charset="-122"/>
                </a:rPr>
                <a:t>增值服务</a:t>
              </a:r>
              <a:r>
                <a:rPr lang="en-US" altLang="zh-CN" sz="1000" b="1" dirty="0">
                  <a:solidFill>
                    <a:srgbClr val="970014"/>
                  </a:solidFill>
                  <a:latin typeface="微软雅黑" panose="020B0503020204020204" pitchFamily="34" charset="-122"/>
                  <a:ea typeface="微软雅黑" panose="020B0503020204020204" pitchFamily="34" charset="-122"/>
                </a:rPr>
                <a:t>:</a:t>
              </a:r>
            </a:p>
            <a:p>
              <a:pPr>
                <a:lnSpc>
                  <a:spcPct val="150000"/>
                </a:lnSpc>
                <a:defRPr/>
              </a:pPr>
              <a:r>
                <a:rPr lang="zh-CN" altLang="en-US" sz="1000" dirty="0">
                  <a:solidFill>
                    <a:srgbClr val="002060"/>
                  </a:solidFill>
                  <a:latin typeface="微软雅黑" panose="020B0503020204020204" pitchFamily="34" charset="-122"/>
                  <a:ea typeface="微软雅黑" panose="020B0503020204020204" pitchFamily="34" charset="-122"/>
                </a:rPr>
                <a:t>   监控中心、日志中心</a:t>
              </a:r>
              <a:r>
                <a:rPr lang="en-US" altLang="zh-CN" sz="1000" dirty="0">
                  <a:solidFill>
                    <a:srgbClr val="002060"/>
                  </a:solidFill>
                  <a:latin typeface="微软雅黑" panose="020B0503020204020204" pitchFamily="34" charset="-122"/>
                  <a:ea typeface="微软雅黑" panose="020B0503020204020204" pitchFamily="34" charset="-122"/>
                </a:rPr>
                <a:t>…</a:t>
              </a:r>
            </a:p>
          </p:txBody>
        </p:sp>
        <p:grpSp>
          <p:nvGrpSpPr>
            <p:cNvPr id="38" name="组合 96"/>
            <p:cNvGrpSpPr>
              <a:grpSpLocks/>
            </p:cNvGrpSpPr>
            <p:nvPr/>
          </p:nvGrpSpPr>
          <p:grpSpPr bwMode="auto">
            <a:xfrm>
              <a:off x="1167195" y="4097235"/>
              <a:ext cx="1772360" cy="717738"/>
              <a:chOff x="1167195" y="4097235"/>
              <a:chExt cx="1772360" cy="717738"/>
            </a:xfrm>
          </p:grpSpPr>
          <p:cxnSp>
            <p:nvCxnSpPr>
              <p:cNvPr id="39" name="直接箭头连接符 38"/>
              <p:cNvCxnSpPr/>
              <p:nvPr/>
            </p:nvCxnSpPr>
            <p:spPr>
              <a:xfrm>
                <a:off x="2123621" y="4208563"/>
                <a:ext cx="782952" cy="0"/>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pic>
            <p:nvPicPr>
              <p:cNvPr id="40" name="图片 9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75810" y="4410838"/>
                <a:ext cx="1224136" cy="40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9"/>
              <p:cNvSpPr txBox="1"/>
              <p:nvPr/>
            </p:nvSpPr>
            <p:spPr>
              <a:xfrm>
                <a:off x="1167195" y="4097235"/>
                <a:ext cx="1772360" cy="246194"/>
              </a:xfrm>
              <a:prstGeom prst="rect">
                <a:avLst/>
              </a:prstGeom>
              <a:noFill/>
            </p:spPr>
            <p:txBody>
              <a:bodyPr>
                <a:spAutoFit/>
              </a:bodyPr>
              <a:lstStyle/>
              <a:p>
                <a:pPr>
                  <a:defRPr/>
                </a:pPr>
                <a:r>
                  <a:rPr lang="en-US" altLang="zh-CN" sz="1000" dirty="0">
                    <a:latin typeface="Arial" charset="0"/>
                  </a:rPr>
                  <a:t> </a:t>
                </a:r>
                <a:r>
                  <a:rPr lang="zh-CN" altLang="en-US" sz="1000" b="1" dirty="0">
                    <a:solidFill>
                      <a:schemeClr val="tx1">
                        <a:lumMod val="75000"/>
                        <a:lumOff val="25000"/>
                      </a:schemeClr>
                    </a:solidFill>
                    <a:latin typeface="微软雅黑" panose="020B0503020204020204" pitchFamily="34" charset="-122"/>
                    <a:ea typeface="微软雅黑" panose="020B0503020204020204" pitchFamily="34" charset="-122"/>
                  </a:rPr>
                  <a:t>公有云服务</a:t>
                </a:r>
              </a:p>
            </p:txBody>
          </p:sp>
        </p:grpSp>
      </p:grpSp>
      <p:sp>
        <p:nvSpPr>
          <p:cNvPr id="42" name="矩形 41"/>
          <p:cNvSpPr/>
          <p:nvPr/>
        </p:nvSpPr>
        <p:spPr>
          <a:xfrm>
            <a:off x="7936686" y="2355726"/>
            <a:ext cx="851215" cy="313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solidFill>
                  <a:srgbClr val="002060"/>
                </a:solidFill>
                <a:latin typeface="微软雅黑" panose="020B0503020204020204" pitchFamily="34" charset="-122"/>
                <a:ea typeface="微软雅黑" panose="020B0503020204020204" pitchFamily="34" charset="-122"/>
              </a:rPr>
              <a:t>监控平台</a:t>
            </a:r>
          </a:p>
        </p:txBody>
      </p:sp>
      <p:sp>
        <p:nvSpPr>
          <p:cNvPr id="43" name="矩形 42"/>
          <p:cNvSpPr/>
          <p:nvPr/>
        </p:nvSpPr>
        <p:spPr>
          <a:xfrm>
            <a:off x="7936686" y="2787774"/>
            <a:ext cx="851215" cy="32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smtClean="0">
                <a:solidFill>
                  <a:srgbClr val="002060"/>
                </a:solidFill>
                <a:latin typeface="微软雅黑" panose="020B0503020204020204" pitchFamily="34" charset="-122"/>
                <a:ea typeface="微软雅黑" panose="020B0503020204020204" pitchFamily="34" charset="-122"/>
              </a:rPr>
              <a:t>微服务组件</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grpSp>
        <p:nvGrpSpPr>
          <p:cNvPr id="44" name="组合 43"/>
          <p:cNvGrpSpPr>
            <a:grpSpLocks/>
          </p:cNvGrpSpPr>
          <p:nvPr/>
        </p:nvGrpSpPr>
        <p:grpSpPr bwMode="auto">
          <a:xfrm>
            <a:off x="5155824" y="4097950"/>
            <a:ext cx="1288384" cy="850063"/>
            <a:chOff x="5636243" y="5796728"/>
            <a:chExt cx="2191981" cy="1150807"/>
          </a:xfrm>
        </p:grpSpPr>
        <p:grpSp>
          <p:nvGrpSpPr>
            <p:cNvPr id="45" name="Group 237"/>
            <p:cNvGrpSpPr>
              <a:grpSpLocks/>
            </p:cNvGrpSpPr>
            <p:nvPr/>
          </p:nvGrpSpPr>
          <p:grpSpPr bwMode="auto">
            <a:xfrm>
              <a:off x="5956821" y="5796728"/>
              <a:ext cx="1386832" cy="1112073"/>
              <a:chOff x="3157" y="1148"/>
              <a:chExt cx="1175" cy="828"/>
            </a:xfrm>
          </p:grpSpPr>
          <p:pic>
            <p:nvPicPr>
              <p:cNvPr id="47" name="Picture 33" descr="gray-disc"/>
              <p:cNvPicPr>
                <a:picLocks noChangeAspect="1" noChangeArrowheads="1"/>
              </p:cNvPicPr>
              <p:nvPr/>
            </p:nvPicPr>
            <p:blipFill>
              <a:blip r:embed="rId8"/>
              <a:srcRect/>
              <a:stretch>
                <a:fillRect/>
              </a:stretch>
            </p:blipFill>
            <p:spPr bwMode="auto">
              <a:xfrm>
                <a:off x="3157" y="1347"/>
                <a:ext cx="1175" cy="633"/>
              </a:xfrm>
              <a:prstGeom prst="rect">
                <a:avLst/>
              </a:prstGeom>
              <a:solidFill>
                <a:schemeClr val="bg2">
                  <a:lumMod val="75000"/>
                </a:schemeClr>
              </a:solidFill>
              <a:ln>
                <a:noFill/>
              </a:ln>
            </p:spPr>
          </p:pic>
          <p:grpSp>
            <p:nvGrpSpPr>
              <p:cNvPr id="48" name="Group 1074"/>
              <p:cNvGrpSpPr>
                <a:grpSpLocks/>
              </p:cNvGrpSpPr>
              <p:nvPr/>
            </p:nvGrpSpPr>
            <p:grpSpPr bwMode="auto">
              <a:xfrm>
                <a:off x="3432" y="1148"/>
                <a:ext cx="672" cy="504"/>
                <a:chOff x="281" y="1222"/>
                <a:chExt cx="957" cy="693"/>
              </a:xfrm>
            </p:grpSpPr>
            <p:sp>
              <p:nvSpPr>
                <p:cNvPr id="49" name="AutoShape 1075"/>
                <p:cNvSpPr>
                  <a:spLocks noChangeArrowheads="1"/>
                </p:cNvSpPr>
                <p:nvPr/>
              </p:nvSpPr>
              <p:spPr bwMode="auto">
                <a:xfrm>
                  <a:off x="281" y="1606"/>
                  <a:ext cx="168" cy="297"/>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0" name="AutoShape 1076"/>
                <p:cNvSpPr>
                  <a:spLocks noChangeArrowheads="1"/>
                </p:cNvSpPr>
                <p:nvPr/>
              </p:nvSpPr>
              <p:spPr bwMode="auto">
                <a:xfrm>
                  <a:off x="1057" y="1606"/>
                  <a:ext cx="169" cy="297"/>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1" name="Freeform 1077"/>
                <p:cNvSpPr>
                  <a:spLocks/>
                </p:cNvSpPr>
                <p:nvPr/>
              </p:nvSpPr>
              <p:spPr bwMode="auto">
                <a:xfrm>
                  <a:off x="381" y="1834"/>
                  <a:ext cx="738" cy="81"/>
                </a:xfrm>
                <a:custGeom>
                  <a:avLst/>
                  <a:gdLst>
                    <a:gd name="T0" fmla="*/ 80 w 737"/>
                    <a:gd name="T1" fmla="*/ 0 h 81"/>
                    <a:gd name="T2" fmla="*/ 64 w 737"/>
                    <a:gd name="T3" fmla="*/ 0 h 81"/>
                    <a:gd name="T4" fmla="*/ 715 w 737"/>
                    <a:gd name="T5" fmla="*/ 0 h 81"/>
                    <a:gd name="T6" fmla="*/ 715 w 737"/>
                    <a:gd name="T7" fmla="*/ 24 h 81"/>
                    <a:gd name="T8" fmla="*/ 739 w 737"/>
                    <a:gd name="T9" fmla="*/ 24 h 81"/>
                    <a:gd name="T10" fmla="*/ 739 w 737"/>
                    <a:gd name="T11" fmla="*/ 48 h 81"/>
                    <a:gd name="T12" fmla="*/ 771 w 737"/>
                    <a:gd name="T13" fmla="*/ 48 h 81"/>
                    <a:gd name="T14" fmla="*/ 771 w 737"/>
                    <a:gd name="T15" fmla="*/ 80 h 81"/>
                    <a:gd name="T16" fmla="*/ 0 w 737"/>
                    <a:gd name="T17" fmla="*/ 80 h 81"/>
                    <a:gd name="T18" fmla="*/ 0 w 737"/>
                    <a:gd name="T19" fmla="*/ 48 h 81"/>
                    <a:gd name="T20" fmla="*/ 24 w 737"/>
                    <a:gd name="T21" fmla="*/ 48 h 81"/>
                    <a:gd name="T22" fmla="*/ 24 w 737"/>
                    <a:gd name="T23" fmla="*/ 24 h 81"/>
                    <a:gd name="T24" fmla="*/ 48 w 737"/>
                    <a:gd name="T25" fmla="*/ 24 h 81"/>
                    <a:gd name="T26" fmla="*/ 48 w 737"/>
                    <a:gd name="T27" fmla="*/ 0 h 81"/>
                    <a:gd name="T28" fmla="*/ 64 w 737"/>
                    <a:gd name="T29" fmla="*/ 0 h 81"/>
                    <a:gd name="T30" fmla="*/ 80 w 737"/>
                    <a:gd name="T31" fmla="*/ 0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37"/>
                    <a:gd name="T49" fmla="*/ 0 h 81"/>
                    <a:gd name="T50" fmla="*/ 737 w 737"/>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37" h="81">
                      <a:moveTo>
                        <a:pt x="80" y="0"/>
                      </a:moveTo>
                      <a:lnTo>
                        <a:pt x="64" y="0"/>
                      </a:lnTo>
                      <a:lnTo>
                        <a:pt x="680" y="0"/>
                      </a:lnTo>
                      <a:lnTo>
                        <a:pt x="680" y="24"/>
                      </a:lnTo>
                      <a:lnTo>
                        <a:pt x="704" y="24"/>
                      </a:lnTo>
                      <a:lnTo>
                        <a:pt x="704" y="48"/>
                      </a:lnTo>
                      <a:lnTo>
                        <a:pt x="736" y="48"/>
                      </a:lnTo>
                      <a:lnTo>
                        <a:pt x="736" y="80"/>
                      </a:lnTo>
                      <a:lnTo>
                        <a:pt x="0" y="80"/>
                      </a:lnTo>
                      <a:lnTo>
                        <a:pt x="0" y="48"/>
                      </a:lnTo>
                      <a:lnTo>
                        <a:pt x="24" y="48"/>
                      </a:lnTo>
                      <a:lnTo>
                        <a:pt x="24" y="24"/>
                      </a:lnTo>
                      <a:lnTo>
                        <a:pt x="48" y="24"/>
                      </a:lnTo>
                      <a:lnTo>
                        <a:pt x="48" y="0"/>
                      </a:lnTo>
                      <a:lnTo>
                        <a:pt x="64" y="0"/>
                      </a:lnTo>
                      <a:lnTo>
                        <a:pt x="80" y="0"/>
                      </a:lnTo>
                    </a:path>
                  </a:pathLst>
                </a:custGeom>
                <a:solidFill>
                  <a:schemeClr val="tx1"/>
                </a:solidFill>
                <a:ln w="12700" cap="rnd">
                  <a:solidFill>
                    <a:srgbClr val="FFFFFF"/>
                  </a:solidFill>
                  <a:round/>
                  <a:headEnd/>
                  <a:tailEnd/>
                </a:ln>
              </p:spPr>
              <p:txBody>
                <a:bodyPr/>
                <a:lstStyle/>
                <a:p>
                  <a:endParaRPr lang="zh-CN" altLang="en-US"/>
                </a:p>
              </p:txBody>
            </p:sp>
            <p:sp>
              <p:nvSpPr>
                <p:cNvPr id="52" name="Arc 1078"/>
                <p:cNvSpPr>
                  <a:spLocks/>
                </p:cNvSpPr>
                <p:nvPr/>
              </p:nvSpPr>
              <p:spPr bwMode="auto">
                <a:xfrm>
                  <a:off x="574" y="1331"/>
                  <a:ext cx="363" cy="198"/>
                </a:xfrm>
                <a:custGeom>
                  <a:avLst/>
                  <a:gdLst>
                    <a:gd name="T0" fmla="*/ 0 w 43200"/>
                    <a:gd name="T1" fmla="*/ 0 h 23350"/>
                    <a:gd name="T2" fmla="*/ 0 w 43200"/>
                    <a:gd name="T3" fmla="*/ 0 h 23350"/>
                    <a:gd name="T4" fmla="*/ 0 w 43200"/>
                    <a:gd name="T5" fmla="*/ 0 h 23350"/>
                    <a:gd name="T6" fmla="*/ 0 60000 65536"/>
                    <a:gd name="T7" fmla="*/ 0 60000 65536"/>
                    <a:gd name="T8" fmla="*/ 0 60000 65536"/>
                    <a:gd name="T9" fmla="*/ 0 w 43200"/>
                    <a:gd name="T10" fmla="*/ 0 h 23350"/>
                    <a:gd name="T11" fmla="*/ 43200 w 43200"/>
                    <a:gd name="T12" fmla="*/ 23350 h 23350"/>
                  </a:gdLst>
                  <a:ahLst/>
                  <a:cxnLst>
                    <a:cxn ang="T6">
                      <a:pos x="T0" y="T1"/>
                    </a:cxn>
                    <a:cxn ang="T7">
                      <a:pos x="T2" y="T3"/>
                    </a:cxn>
                    <a:cxn ang="T8">
                      <a:pos x="T4" y="T5"/>
                    </a:cxn>
                  </a:cxnLst>
                  <a:rect l="T9" t="T10" r="T11" b="T12"/>
                  <a:pathLst>
                    <a:path w="43200" h="23350" fill="none" extrusionOk="0">
                      <a:moveTo>
                        <a:pt x="71" y="23349"/>
                      </a:moveTo>
                      <a:cubicBezTo>
                        <a:pt x="23" y="22767"/>
                        <a:pt x="0" y="22184"/>
                        <a:pt x="0" y="21600"/>
                      </a:cubicBezTo>
                      <a:cubicBezTo>
                        <a:pt x="0" y="9670"/>
                        <a:pt x="9670" y="0"/>
                        <a:pt x="21600" y="0"/>
                      </a:cubicBezTo>
                      <a:cubicBezTo>
                        <a:pt x="33529" y="0"/>
                        <a:pt x="43200" y="9670"/>
                        <a:pt x="43200" y="21600"/>
                      </a:cubicBezTo>
                      <a:cubicBezTo>
                        <a:pt x="43200" y="22070"/>
                        <a:pt x="43184" y="22540"/>
                        <a:pt x="43153" y="23009"/>
                      </a:cubicBezTo>
                    </a:path>
                    <a:path w="43200" h="23350" stroke="0" extrusionOk="0">
                      <a:moveTo>
                        <a:pt x="71" y="23349"/>
                      </a:moveTo>
                      <a:cubicBezTo>
                        <a:pt x="23" y="22767"/>
                        <a:pt x="0" y="22184"/>
                        <a:pt x="0" y="21600"/>
                      </a:cubicBezTo>
                      <a:cubicBezTo>
                        <a:pt x="0" y="9670"/>
                        <a:pt x="9670" y="0"/>
                        <a:pt x="21600" y="0"/>
                      </a:cubicBezTo>
                      <a:cubicBezTo>
                        <a:pt x="33529" y="0"/>
                        <a:pt x="43200" y="9670"/>
                        <a:pt x="43200" y="21600"/>
                      </a:cubicBezTo>
                      <a:cubicBezTo>
                        <a:pt x="43200" y="22070"/>
                        <a:pt x="43184" y="22540"/>
                        <a:pt x="43153" y="23009"/>
                      </a:cubicBezTo>
                      <a:lnTo>
                        <a:pt x="21600" y="21600"/>
                      </a:lnTo>
                      <a:lnTo>
                        <a:pt x="71" y="23349"/>
                      </a:lnTo>
                      <a:close/>
                    </a:path>
                  </a:pathLst>
                </a:custGeom>
                <a:solidFill>
                  <a:schemeClr val="tx1"/>
                </a:solidFill>
                <a:ln w="12700" cap="rnd">
                  <a:solidFill>
                    <a:srgbClr val="000000"/>
                  </a:solidFill>
                  <a:round/>
                  <a:headEnd/>
                  <a:tailEnd/>
                </a:ln>
              </p:spPr>
              <p:txBody>
                <a:bodyPr wrap="none" anchor="ctr"/>
                <a:lstStyle/>
                <a:p>
                  <a:endParaRPr lang="zh-CN" altLang="en-US"/>
                </a:p>
              </p:txBody>
            </p:sp>
            <p:sp>
              <p:nvSpPr>
                <p:cNvPr id="53" name="Freeform 1079"/>
                <p:cNvSpPr>
                  <a:spLocks/>
                </p:cNvSpPr>
                <p:nvPr/>
              </p:nvSpPr>
              <p:spPr bwMode="auto">
                <a:xfrm>
                  <a:off x="469" y="1474"/>
                  <a:ext cx="594" cy="89"/>
                </a:xfrm>
                <a:custGeom>
                  <a:avLst/>
                  <a:gdLst>
                    <a:gd name="T0" fmla="*/ 506 w 585"/>
                    <a:gd name="T1" fmla="*/ 24 h 89"/>
                    <a:gd name="T2" fmla="*/ 0 w 585"/>
                    <a:gd name="T3" fmla="*/ 88 h 89"/>
                    <a:gd name="T4" fmla="*/ 0 w 585"/>
                    <a:gd name="T5" fmla="*/ 64 h 89"/>
                    <a:gd name="T6" fmla="*/ 506 w 585"/>
                    <a:gd name="T7" fmla="*/ 0 h 89"/>
                    <a:gd name="T8" fmla="*/ 996 w 585"/>
                    <a:gd name="T9" fmla="*/ 72 h 89"/>
                    <a:gd name="T10" fmla="*/ 996 w 585"/>
                    <a:gd name="T11" fmla="*/ 88 h 89"/>
                    <a:gd name="T12" fmla="*/ 506 w 585"/>
                    <a:gd name="T13" fmla="*/ 24 h 89"/>
                    <a:gd name="T14" fmla="*/ 0 60000 65536"/>
                    <a:gd name="T15" fmla="*/ 0 60000 65536"/>
                    <a:gd name="T16" fmla="*/ 0 60000 65536"/>
                    <a:gd name="T17" fmla="*/ 0 60000 65536"/>
                    <a:gd name="T18" fmla="*/ 0 60000 65536"/>
                    <a:gd name="T19" fmla="*/ 0 60000 65536"/>
                    <a:gd name="T20" fmla="*/ 0 60000 65536"/>
                    <a:gd name="T21" fmla="*/ 0 w 585"/>
                    <a:gd name="T22" fmla="*/ 0 h 89"/>
                    <a:gd name="T23" fmla="*/ 585 w 585"/>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89">
                      <a:moveTo>
                        <a:pt x="296" y="24"/>
                      </a:moveTo>
                      <a:lnTo>
                        <a:pt x="0" y="88"/>
                      </a:lnTo>
                      <a:lnTo>
                        <a:pt x="0" y="64"/>
                      </a:lnTo>
                      <a:lnTo>
                        <a:pt x="296" y="0"/>
                      </a:lnTo>
                      <a:lnTo>
                        <a:pt x="584" y="72"/>
                      </a:lnTo>
                      <a:lnTo>
                        <a:pt x="584" y="88"/>
                      </a:lnTo>
                      <a:lnTo>
                        <a:pt x="296" y="24"/>
                      </a:lnTo>
                    </a:path>
                  </a:pathLst>
                </a:custGeom>
                <a:solidFill>
                  <a:schemeClr val="tx1"/>
                </a:solidFill>
                <a:ln w="12700" cap="rnd">
                  <a:solidFill>
                    <a:srgbClr val="FFFFFF"/>
                  </a:solidFill>
                  <a:round/>
                  <a:headEnd/>
                  <a:tailEnd/>
                </a:ln>
              </p:spPr>
              <p:txBody>
                <a:bodyPr/>
                <a:lstStyle/>
                <a:p>
                  <a:endParaRPr lang="zh-CN" altLang="en-US"/>
                </a:p>
              </p:txBody>
            </p:sp>
            <p:sp>
              <p:nvSpPr>
                <p:cNvPr id="54" name="AutoShape 1080"/>
                <p:cNvSpPr>
                  <a:spLocks noChangeArrowheads="1"/>
                </p:cNvSpPr>
                <p:nvPr/>
              </p:nvSpPr>
              <p:spPr bwMode="auto">
                <a:xfrm>
                  <a:off x="497" y="1662"/>
                  <a:ext cx="24"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5" name="AutoShape 1081"/>
                <p:cNvSpPr>
                  <a:spLocks noChangeArrowheads="1"/>
                </p:cNvSpPr>
                <p:nvPr/>
              </p:nvSpPr>
              <p:spPr bwMode="auto">
                <a:xfrm>
                  <a:off x="585" y="1662"/>
                  <a:ext cx="26"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6" name="AutoShape 1082"/>
                <p:cNvSpPr>
                  <a:spLocks noChangeArrowheads="1"/>
                </p:cNvSpPr>
                <p:nvPr/>
              </p:nvSpPr>
              <p:spPr bwMode="auto">
                <a:xfrm>
                  <a:off x="665" y="1662"/>
                  <a:ext cx="24"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7" name="AutoShape 1083"/>
                <p:cNvSpPr>
                  <a:spLocks noChangeArrowheads="1"/>
                </p:cNvSpPr>
                <p:nvPr/>
              </p:nvSpPr>
              <p:spPr bwMode="auto">
                <a:xfrm>
                  <a:off x="745" y="1662"/>
                  <a:ext cx="24"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8" name="AutoShape 1084"/>
                <p:cNvSpPr>
                  <a:spLocks noChangeArrowheads="1"/>
                </p:cNvSpPr>
                <p:nvPr/>
              </p:nvSpPr>
              <p:spPr bwMode="auto">
                <a:xfrm>
                  <a:off x="826" y="1662"/>
                  <a:ext cx="17"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59" name="AutoShape 1085"/>
                <p:cNvSpPr>
                  <a:spLocks noChangeArrowheads="1"/>
                </p:cNvSpPr>
                <p:nvPr/>
              </p:nvSpPr>
              <p:spPr bwMode="auto">
                <a:xfrm>
                  <a:off x="912" y="1662"/>
                  <a:ext cx="17"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60" name="AutoShape 1086"/>
                <p:cNvSpPr>
                  <a:spLocks noChangeArrowheads="1"/>
                </p:cNvSpPr>
                <p:nvPr/>
              </p:nvSpPr>
              <p:spPr bwMode="auto">
                <a:xfrm>
                  <a:off x="993" y="1662"/>
                  <a:ext cx="17" cy="144"/>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61" name="AutoShape 1087"/>
                <p:cNvSpPr>
                  <a:spLocks noChangeArrowheads="1"/>
                </p:cNvSpPr>
                <p:nvPr/>
              </p:nvSpPr>
              <p:spPr bwMode="auto">
                <a:xfrm>
                  <a:off x="464" y="1606"/>
                  <a:ext cx="593" cy="29"/>
                </a:xfrm>
                <a:prstGeom prst="roundRect">
                  <a:avLst>
                    <a:gd name="adj" fmla="val 0"/>
                  </a:avLst>
                </a:prstGeom>
                <a:solidFill>
                  <a:schemeClr val="tx1"/>
                </a:solidFill>
                <a:ln w="12700">
                  <a:solidFill>
                    <a:srgbClr val="FFFFFF"/>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62" name="Freeform 1088"/>
                <p:cNvSpPr>
                  <a:spLocks/>
                </p:cNvSpPr>
                <p:nvPr/>
              </p:nvSpPr>
              <p:spPr bwMode="auto">
                <a:xfrm>
                  <a:off x="469" y="1522"/>
                  <a:ext cx="594" cy="69"/>
                </a:xfrm>
                <a:custGeom>
                  <a:avLst/>
                  <a:gdLst>
                    <a:gd name="T0" fmla="*/ 0 w 585"/>
                    <a:gd name="T1" fmla="*/ 9 h 73"/>
                    <a:gd name="T2" fmla="*/ 996 w 585"/>
                    <a:gd name="T3" fmla="*/ 9 h 73"/>
                    <a:gd name="T4" fmla="*/ 506 w 585"/>
                    <a:gd name="T5" fmla="*/ 0 h 73"/>
                    <a:gd name="T6" fmla="*/ 0 w 585"/>
                    <a:gd name="T7" fmla="*/ 9 h 73"/>
                    <a:gd name="T8" fmla="*/ 0 w 585"/>
                    <a:gd name="T9" fmla="*/ 9 h 73"/>
                    <a:gd name="T10" fmla="*/ 0 60000 65536"/>
                    <a:gd name="T11" fmla="*/ 0 60000 65536"/>
                    <a:gd name="T12" fmla="*/ 0 60000 65536"/>
                    <a:gd name="T13" fmla="*/ 0 60000 65536"/>
                    <a:gd name="T14" fmla="*/ 0 60000 65536"/>
                    <a:gd name="T15" fmla="*/ 0 w 585"/>
                    <a:gd name="T16" fmla="*/ 0 h 73"/>
                    <a:gd name="T17" fmla="*/ 585 w 585"/>
                    <a:gd name="T18" fmla="*/ 73 h 73"/>
                  </a:gdLst>
                  <a:ahLst/>
                  <a:cxnLst>
                    <a:cxn ang="T10">
                      <a:pos x="T0" y="T1"/>
                    </a:cxn>
                    <a:cxn ang="T11">
                      <a:pos x="T2" y="T3"/>
                    </a:cxn>
                    <a:cxn ang="T12">
                      <a:pos x="T4" y="T5"/>
                    </a:cxn>
                    <a:cxn ang="T13">
                      <a:pos x="T6" y="T7"/>
                    </a:cxn>
                    <a:cxn ang="T14">
                      <a:pos x="T8" y="T9"/>
                    </a:cxn>
                  </a:cxnLst>
                  <a:rect l="T15" t="T16" r="T17" b="T18"/>
                  <a:pathLst>
                    <a:path w="585" h="73">
                      <a:moveTo>
                        <a:pt x="0" y="72"/>
                      </a:moveTo>
                      <a:lnTo>
                        <a:pt x="584" y="72"/>
                      </a:lnTo>
                      <a:lnTo>
                        <a:pt x="296" y="0"/>
                      </a:lnTo>
                      <a:lnTo>
                        <a:pt x="0" y="72"/>
                      </a:lnTo>
                    </a:path>
                  </a:pathLst>
                </a:custGeom>
                <a:solidFill>
                  <a:schemeClr val="tx1"/>
                </a:solidFill>
                <a:ln w="12700" cap="rnd">
                  <a:solidFill>
                    <a:srgbClr val="000000"/>
                  </a:solidFill>
                  <a:round/>
                  <a:headEnd/>
                  <a:tailEnd/>
                </a:ln>
              </p:spPr>
              <p:txBody>
                <a:bodyPr/>
                <a:lstStyle/>
                <a:p>
                  <a:endParaRPr lang="zh-CN" altLang="en-US"/>
                </a:p>
              </p:txBody>
            </p:sp>
            <p:sp>
              <p:nvSpPr>
                <p:cNvPr id="63" name="Freeform 1089"/>
                <p:cNvSpPr>
                  <a:spLocks/>
                </p:cNvSpPr>
                <p:nvPr/>
              </p:nvSpPr>
              <p:spPr bwMode="auto">
                <a:xfrm>
                  <a:off x="469" y="1482"/>
                  <a:ext cx="594" cy="89"/>
                </a:xfrm>
                <a:custGeom>
                  <a:avLst/>
                  <a:gdLst>
                    <a:gd name="T0" fmla="*/ 506 w 585"/>
                    <a:gd name="T1" fmla="*/ 24 h 89"/>
                    <a:gd name="T2" fmla="*/ 0 w 585"/>
                    <a:gd name="T3" fmla="*/ 88 h 89"/>
                    <a:gd name="T4" fmla="*/ 0 w 585"/>
                    <a:gd name="T5" fmla="*/ 64 h 89"/>
                    <a:gd name="T6" fmla="*/ 506 w 585"/>
                    <a:gd name="T7" fmla="*/ 0 h 89"/>
                    <a:gd name="T8" fmla="*/ 996 w 585"/>
                    <a:gd name="T9" fmla="*/ 72 h 89"/>
                    <a:gd name="T10" fmla="*/ 996 w 585"/>
                    <a:gd name="T11" fmla="*/ 88 h 89"/>
                    <a:gd name="T12" fmla="*/ 506 w 585"/>
                    <a:gd name="T13" fmla="*/ 24 h 89"/>
                    <a:gd name="T14" fmla="*/ 0 60000 65536"/>
                    <a:gd name="T15" fmla="*/ 0 60000 65536"/>
                    <a:gd name="T16" fmla="*/ 0 60000 65536"/>
                    <a:gd name="T17" fmla="*/ 0 60000 65536"/>
                    <a:gd name="T18" fmla="*/ 0 60000 65536"/>
                    <a:gd name="T19" fmla="*/ 0 60000 65536"/>
                    <a:gd name="T20" fmla="*/ 0 60000 65536"/>
                    <a:gd name="T21" fmla="*/ 0 w 585"/>
                    <a:gd name="T22" fmla="*/ 0 h 89"/>
                    <a:gd name="T23" fmla="*/ 585 w 585"/>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5" h="89">
                      <a:moveTo>
                        <a:pt x="296" y="24"/>
                      </a:moveTo>
                      <a:lnTo>
                        <a:pt x="0" y="88"/>
                      </a:lnTo>
                      <a:lnTo>
                        <a:pt x="0" y="64"/>
                      </a:lnTo>
                      <a:lnTo>
                        <a:pt x="296" y="0"/>
                      </a:lnTo>
                      <a:lnTo>
                        <a:pt x="584" y="72"/>
                      </a:lnTo>
                      <a:lnTo>
                        <a:pt x="584" y="88"/>
                      </a:lnTo>
                      <a:lnTo>
                        <a:pt x="296" y="24"/>
                      </a:lnTo>
                    </a:path>
                  </a:pathLst>
                </a:custGeom>
                <a:solidFill>
                  <a:schemeClr val="tx1"/>
                </a:solidFill>
                <a:ln w="12700" cap="rnd">
                  <a:solidFill>
                    <a:srgbClr val="000000"/>
                  </a:solidFill>
                  <a:round/>
                  <a:headEnd/>
                  <a:tailEnd/>
                </a:ln>
              </p:spPr>
              <p:txBody>
                <a:bodyPr/>
                <a:lstStyle/>
                <a:p>
                  <a:endParaRPr lang="zh-CN" altLang="en-US"/>
                </a:p>
              </p:txBody>
            </p:sp>
            <p:sp>
              <p:nvSpPr>
                <p:cNvPr id="64" name="Oval 1090"/>
                <p:cNvSpPr>
                  <a:spLocks noChangeArrowheads="1"/>
                </p:cNvSpPr>
                <p:nvPr/>
              </p:nvSpPr>
              <p:spPr bwMode="auto">
                <a:xfrm>
                  <a:off x="745" y="1222"/>
                  <a:ext cx="17" cy="17"/>
                </a:xfrm>
                <a:prstGeom prst="ellipse">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65" name="Freeform 1091"/>
                <p:cNvSpPr>
                  <a:spLocks/>
                </p:cNvSpPr>
                <p:nvPr/>
              </p:nvSpPr>
              <p:spPr bwMode="auto">
                <a:xfrm>
                  <a:off x="782" y="1243"/>
                  <a:ext cx="57" cy="73"/>
                </a:xfrm>
                <a:custGeom>
                  <a:avLst/>
                  <a:gdLst>
                    <a:gd name="T0" fmla="*/ 0 w 57"/>
                    <a:gd name="T1" fmla="*/ 8 h 73"/>
                    <a:gd name="T2" fmla="*/ 0 w 57"/>
                    <a:gd name="T3" fmla="*/ 64 h 73"/>
                    <a:gd name="T4" fmla="*/ 24 w 57"/>
                    <a:gd name="T5" fmla="*/ 64 h 73"/>
                    <a:gd name="T6" fmla="*/ 24 w 57"/>
                    <a:gd name="T7" fmla="*/ 56 h 73"/>
                    <a:gd name="T8" fmla="*/ 56 w 57"/>
                    <a:gd name="T9" fmla="*/ 72 h 73"/>
                    <a:gd name="T10" fmla="*/ 56 w 57"/>
                    <a:gd name="T11" fmla="*/ 16 h 73"/>
                    <a:gd name="T12" fmla="*/ 24 w 57"/>
                    <a:gd name="T13" fmla="*/ 0 h 73"/>
                    <a:gd name="T14" fmla="*/ 24 w 57"/>
                    <a:gd name="T15" fmla="*/ 16 h 73"/>
                    <a:gd name="T16" fmla="*/ 0 w 57"/>
                    <a:gd name="T17" fmla="*/ 0 h 73"/>
                    <a:gd name="T18" fmla="*/ 0 w 57"/>
                    <a:gd name="T19" fmla="*/ 64 h 73"/>
                    <a:gd name="T20" fmla="*/ 0 w 57"/>
                    <a:gd name="T21" fmla="*/ 8 h 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
                    <a:gd name="T34" fmla="*/ 0 h 73"/>
                    <a:gd name="T35" fmla="*/ 57 w 57"/>
                    <a:gd name="T36" fmla="*/ 73 h 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 h="73">
                      <a:moveTo>
                        <a:pt x="0" y="8"/>
                      </a:moveTo>
                      <a:lnTo>
                        <a:pt x="0" y="64"/>
                      </a:lnTo>
                      <a:lnTo>
                        <a:pt x="24" y="64"/>
                      </a:lnTo>
                      <a:lnTo>
                        <a:pt x="24" y="56"/>
                      </a:lnTo>
                      <a:lnTo>
                        <a:pt x="56" y="72"/>
                      </a:lnTo>
                      <a:lnTo>
                        <a:pt x="56" y="16"/>
                      </a:lnTo>
                      <a:lnTo>
                        <a:pt x="24" y="0"/>
                      </a:lnTo>
                      <a:lnTo>
                        <a:pt x="24" y="16"/>
                      </a:lnTo>
                      <a:lnTo>
                        <a:pt x="0" y="0"/>
                      </a:lnTo>
                      <a:lnTo>
                        <a:pt x="0" y="64"/>
                      </a:lnTo>
                      <a:lnTo>
                        <a:pt x="0" y="8"/>
                      </a:lnTo>
                    </a:path>
                  </a:pathLst>
                </a:custGeom>
                <a:solidFill>
                  <a:schemeClr val="tx1"/>
                </a:solidFill>
                <a:ln w="12700" cap="rnd">
                  <a:solidFill>
                    <a:srgbClr val="000000"/>
                  </a:solidFill>
                  <a:round/>
                  <a:headEnd/>
                  <a:tailEnd/>
                </a:ln>
              </p:spPr>
              <p:txBody>
                <a:bodyPr/>
                <a:lstStyle/>
                <a:p>
                  <a:endParaRPr lang="zh-CN" altLang="en-US"/>
                </a:p>
              </p:txBody>
            </p:sp>
            <p:sp>
              <p:nvSpPr>
                <p:cNvPr id="66" name="AutoShape 1092"/>
                <p:cNvSpPr>
                  <a:spLocks noChangeArrowheads="1"/>
                </p:cNvSpPr>
                <p:nvPr/>
              </p:nvSpPr>
              <p:spPr bwMode="auto">
                <a:xfrm>
                  <a:off x="755" y="1254"/>
                  <a:ext cx="11" cy="66"/>
                </a:xfrm>
                <a:prstGeom prst="roundRect">
                  <a:avLst>
                    <a:gd name="adj" fmla="val 0"/>
                  </a:avLst>
                </a:prstGeom>
                <a:solidFill>
                  <a:schemeClr val="tx1"/>
                </a:solidFill>
                <a:ln w="12700">
                  <a:solidFill>
                    <a:srgbClr val="000000"/>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FontTx/>
                    <a:buNone/>
                  </a:pPr>
                  <a:endParaRPr kumimoji="1" lang="zh-CN" altLang="zh-CN" sz="2400">
                    <a:latin typeface="微软雅黑" panose="020B0503020204020204" pitchFamily="34" charset="-122"/>
                    <a:ea typeface="微软雅黑" panose="020B0503020204020204" pitchFamily="34" charset="-122"/>
                  </a:endParaRPr>
                </a:p>
              </p:txBody>
            </p:sp>
            <p:sp>
              <p:nvSpPr>
                <p:cNvPr id="67" name="Freeform 1093"/>
                <p:cNvSpPr>
                  <a:spLocks/>
                </p:cNvSpPr>
                <p:nvPr/>
              </p:nvSpPr>
              <p:spPr bwMode="auto">
                <a:xfrm>
                  <a:off x="285" y="1498"/>
                  <a:ext cx="169" cy="92"/>
                </a:xfrm>
                <a:custGeom>
                  <a:avLst/>
                  <a:gdLst>
                    <a:gd name="T0" fmla="*/ 0 w 169"/>
                    <a:gd name="T1" fmla="*/ 16 h 97"/>
                    <a:gd name="T2" fmla="*/ 80 w 169"/>
                    <a:gd name="T3" fmla="*/ 0 h 97"/>
                    <a:gd name="T4" fmla="*/ 168 w 169"/>
                    <a:gd name="T5" fmla="*/ 16 h 97"/>
                    <a:gd name="T6" fmla="*/ 0 w 169"/>
                    <a:gd name="T7" fmla="*/ 16 h 97"/>
                    <a:gd name="T8" fmla="*/ 0 60000 65536"/>
                    <a:gd name="T9" fmla="*/ 0 60000 65536"/>
                    <a:gd name="T10" fmla="*/ 0 60000 65536"/>
                    <a:gd name="T11" fmla="*/ 0 60000 65536"/>
                    <a:gd name="T12" fmla="*/ 0 w 169"/>
                    <a:gd name="T13" fmla="*/ 0 h 97"/>
                    <a:gd name="T14" fmla="*/ 169 w 169"/>
                    <a:gd name="T15" fmla="*/ 97 h 97"/>
                  </a:gdLst>
                  <a:ahLst/>
                  <a:cxnLst>
                    <a:cxn ang="T8">
                      <a:pos x="T0" y="T1"/>
                    </a:cxn>
                    <a:cxn ang="T9">
                      <a:pos x="T2" y="T3"/>
                    </a:cxn>
                    <a:cxn ang="T10">
                      <a:pos x="T4" y="T5"/>
                    </a:cxn>
                    <a:cxn ang="T11">
                      <a:pos x="T6" y="T7"/>
                    </a:cxn>
                  </a:cxnLst>
                  <a:rect l="T12" t="T13" r="T14" b="T15"/>
                  <a:pathLst>
                    <a:path w="169" h="97">
                      <a:moveTo>
                        <a:pt x="0" y="96"/>
                      </a:moveTo>
                      <a:lnTo>
                        <a:pt x="80" y="0"/>
                      </a:lnTo>
                      <a:lnTo>
                        <a:pt x="168" y="96"/>
                      </a:lnTo>
                      <a:lnTo>
                        <a:pt x="0" y="96"/>
                      </a:lnTo>
                    </a:path>
                  </a:pathLst>
                </a:custGeom>
                <a:solidFill>
                  <a:schemeClr val="tx1"/>
                </a:solidFill>
                <a:ln w="12700" cap="rnd">
                  <a:solidFill>
                    <a:srgbClr val="000000"/>
                  </a:solidFill>
                  <a:round/>
                  <a:headEnd/>
                  <a:tailEnd/>
                </a:ln>
              </p:spPr>
              <p:txBody>
                <a:bodyPr/>
                <a:lstStyle/>
                <a:p>
                  <a:endParaRPr lang="zh-CN" altLang="en-US"/>
                </a:p>
              </p:txBody>
            </p:sp>
            <p:sp>
              <p:nvSpPr>
                <p:cNvPr id="68" name="Freeform 1094"/>
                <p:cNvSpPr>
                  <a:spLocks/>
                </p:cNvSpPr>
                <p:nvPr/>
              </p:nvSpPr>
              <p:spPr bwMode="auto">
                <a:xfrm>
                  <a:off x="1069" y="1498"/>
                  <a:ext cx="169" cy="92"/>
                </a:xfrm>
                <a:custGeom>
                  <a:avLst/>
                  <a:gdLst>
                    <a:gd name="T0" fmla="*/ 0 w 169"/>
                    <a:gd name="T1" fmla="*/ 16 h 97"/>
                    <a:gd name="T2" fmla="*/ 80 w 169"/>
                    <a:gd name="T3" fmla="*/ 0 h 97"/>
                    <a:gd name="T4" fmla="*/ 168 w 169"/>
                    <a:gd name="T5" fmla="*/ 16 h 97"/>
                    <a:gd name="T6" fmla="*/ 0 w 169"/>
                    <a:gd name="T7" fmla="*/ 16 h 97"/>
                    <a:gd name="T8" fmla="*/ 0 60000 65536"/>
                    <a:gd name="T9" fmla="*/ 0 60000 65536"/>
                    <a:gd name="T10" fmla="*/ 0 60000 65536"/>
                    <a:gd name="T11" fmla="*/ 0 60000 65536"/>
                    <a:gd name="T12" fmla="*/ 0 w 169"/>
                    <a:gd name="T13" fmla="*/ 0 h 97"/>
                    <a:gd name="T14" fmla="*/ 169 w 169"/>
                    <a:gd name="T15" fmla="*/ 97 h 97"/>
                  </a:gdLst>
                  <a:ahLst/>
                  <a:cxnLst>
                    <a:cxn ang="T8">
                      <a:pos x="T0" y="T1"/>
                    </a:cxn>
                    <a:cxn ang="T9">
                      <a:pos x="T2" y="T3"/>
                    </a:cxn>
                    <a:cxn ang="T10">
                      <a:pos x="T4" y="T5"/>
                    </a:cxn>
                    <a:cxn ang="T11">
                      <a:pos x="T6" y="T7"/>
                    </a:cxn>
                  </a:cxnLst>
                  <a:rect l="T12" t="T13" r="T14" b="T15"/>
                  <a:pathLst>
                    <a:path w="169" h="97">
                      <a:moveTo>
                        <a:pt x="0" y="96"/>
                      </a:moveTo>
                      <a:lnTo>
                        <a:pt x="80" y="0"/>
                      </a:lnTo>
                      <a:lnTo>
                        <a:pt x="168" y="96"/>
                      </a:lnTo>
                      <a:lnTo>
                        <a:pt x="0" y="96"/>
                      </a:lnTo>
                    </a:path>
                  </a:pathLst>
                </a:custGeom>
                <a:solidFill>
                  <a:schemeClr val="tx1"/>
                </a:solidFill>
                <a:ln w="12700" cap="rnd">
                  <a:solidFill>
                    <a:srgbClr val="000000"/>
                  </a:solidFill>
                  <a:round/>
                  <a:headEnd/>
                  <a:tailEnd/>
                </a:ln>
              </p:spPr>
              <p:txBody>
                <a:bodyPr/>
                <a:lstStyle/>
                <a:p>
                  <a:endParaRPr lang="zh-CN" altLang="en-US"/>
                </a:p>
              </p:txBody>
            </p:sp>
          </p:grpSp>
        </p:grpSp>
        <p:sp>
          <p:nvSpPr>
            <p:cNvPr id="46" name="矩形 45"/>
            <p:cNvSpPr/>
            <p:nvPr/>
          </p:nvSpPr>
          <p:spPr>
            <a:xfrm>
              <a:off x="5636243" y="5797124"/>
              <a:ext cx="2191981" cy="1150411"/>
            </a:xfrm>
            <a:prstGeom prst="rect">
              <a:avLst/>
            </a:prstGeom>
            <a:noFill/>
            <a:ln w="3175">
              <a:solidFill>
                <a:srgbClr val="0E647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69" name="直接箭头连接符 68"/>
          <p:cNvCxnSpPr/>
          <p:nvPr/>
        </p:nvCxnSpPr>
        <p:spPr bwMode="auto">
          <a:xfrm flipV="1">
            <a:off x="5292080" y="3163592"/>
            <a:ext cx="0" cy="934359"/>
          </a:xfrm>
          <a:prstGeom prst="straightConnector1">
            <a:avLst/>
          </a:prstGeom>
          <a:ln w="3175">
            <a:solidFill>
              <a:srgbClr val="0E647C"/>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4994220" y="2571631"/>
            <a:ext cx="569660" cy="38991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000" b="1" dirty="0">
                <a:latin typeface="微软雅黑" panose="020B0503020204020204" pitchFamily="34" charset="-122"/>
                <a:ea typeface="微软雅黑" panose="020B0503020204020204" pitchFamily="34" charset="-122"/>
              </a:rPr>
              <a:t>聚集</a:t>
            </a:r>
          </a:p>
        </p:txBody>
      </p:sp>
      <p:cxnSp>
        <p:nvCxnSpPr>
          <p:cNvPr id="71" name="直接箭头连接符 70"/>
          <p:cNvCxnSpPr/>
          <p:nvPr/>
        </p:nvCxnSpPr>
        <p:spPr bwMode="auto">
          <a:xfrm flipV="1">
            <a:off x="6131969" y="3163591"/>
            <a:ext cx="0" cy="934359"/>
          </a:xfrm>
          <a:prstGeom prst="straightConnector1">
            <a:avLst/>
          </a:prstGeom>
          <a:ln w="3175">
            <a:solidFill>
              <a:srgbClr val="0E647C"/>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2" name="文本框 120"/>
          <p:cNvSpPr txBox="1">
            <a:spLocks noChangeArrowheads="1"/>
          </p:cNvSpPr>
          <p:nvPr/>
        </p:nvSpPr>
        <p:spPr bwMode="auto">
          <a:xfrm>
            <a:off x="4842544" y="4716651"/>
            <a:ext cx="19187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000" b="1" dirty="0">
                <a:latin typeface="微软雅黑" panose="020B0503020204020204" pitchFamily="34" charset="-122"/>
                <a:ea typeface="微软雅黑" panose="020B0503020204020204" pitchFamily="34" charset="-122"/>
              </a:rPr>
              <a:t>服务提供者</a:t>
            </a:r>
          </a:p>
        </p:txBody>
      </p:sp>
      <p:sp>
        <p:nvSpPr>
          <p:cNvPr id="73" name="TextBox 47"/>
          <p:cNvSpPr txBox="1">
            <a:spLocks noChangeArrowheads="1"/>
          </p:cNvSpPr>
          <p:nvPr/>
        </p:nvSpPr>
        <p:spPr bwMode="auto">
          <a:xfrm>
            <a:off x="5155824" y="4889131"/>
            <a:ext cx="18467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prstDash val="sysDot"/>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spcBef>
                <a:spcPct val="0"/>
              </a:spcBef>
              <a:buFontTx/>
              <a:buNone/>
            </a:pPr>
            <a:r>
              <a:rPr lang="zh-CN" altLang="en-US" sz="1000" dirty="0">
                <a:solidFill>
                  <a:srgbClr val="002060"/>
                </a:solidFill>
                <a:latin typeface="微软雅黑" panose="020B0503020204020204" pitchFamily="34" charset="-122"/>
                <a:ea typeface="微软雅黑" panose="020B0503020204020204" pitchFamily="34" charset="-122"/>
              </a:rPr>
              <a:t>（政府部门或企业）</a:t>
            </a:r>
            <a:endParaRPr lang="en-US" altLang="zh-CN" sz="1000" dirty="0">
              <a:solidFill>
                <a:srgbClr val="002060"/>
              </a:solidFill>
              <a:latin typeface="微软雅黑" panose="020B0503020204020204" pitchFamily="34" charset="-122"/>
              <a:ea typeface="微软雅黑" panose="020B0503020204020204" pitchFamily="34" charset="-122"/>
            </a:endParaRPr>
          </a:p>
        </p:txBody>
      </p:sp>
      <p:sp>
        <p:nvSpPr>
          <p:cNvPr id="74" name="五边形 73"/>
          <p:cNvSpPr/>
          <p:nvPr/>
        </p:nvSpPr>
        <p:spPr>
          <a:xfrm rot="5400000">
            <a:off x="-417910" y="1246407"/>
            <a:ext cx="1339332" cy="33356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anose="020B0503020204020204" pitchFamily="34" charset="-122"/>
                <a:ea typeface="微软雅黑" panose="020B0503020204020204" pitchFamily="34" charset="-122"/>
              </a:rPr>
              <a:t>应用架构</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51075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06008" y="123478"/>
            <a:ext cx="2741856" cy="277143"/>
          </a:xfrm>
        </p:spPr>
        <p:txBody>
          <a:bodyPr/>
          <a:lstStyle/>
          <a:p>
            <a:pPr algn="l"/>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微</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服务平台</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grpSp>
        <p:nvGrpSpPr>
          <p:cNvPr id="4" name="组合 3"/>
          <p:cNvGrpSpPr>
            <a:grpSpLocks/>
          </p:cNvGrpSpPr>
          <p:nvPr/>
        </p:nvGrpSpPr>
        <p:grpSpPr bwMode="auto">
          <a:xfrm>
            <a:off x="59109" y="4349601"/>
            <a:ext cx="1047800" cy="865409"/>
            <a:chOff x="811213" y="5157779"/>
            <a:chExt cx="1563739" cy="1167809"/>
          </a:xfrm>
        </p:grpSpPr>
        <p:sp>
          <p:nvSpPr>
            <p:cNvPr id="7" name="矩形 6"/>
            <p:cNvSpPr/>
            <p:nvPr/>
          </p:nvSpPr>
          <p:spPr>
            <a:xfrm>
              <a:off x="1116023" y="5462682"/>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63618" y="5310230"/>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811213" y="5157779"/>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63619" y="5951797"/>
              <a:ext cx="1258929" cy="373791"/>
            </a:xfrm>
            <a:prstGeom prst="rect">
              <a:avLst/>
            </a:prstGeom>
            <a:noFill/>
          </p:spPr>
          <p:txBody>
            <a:bodyPr>
              <a:spAutoFit/>
            </a:bodyPr>
            <a:lstStyle/>
            <a:p>
              <a:pPr algn="ctr">
                <a:defRPr/>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应用</a:t>
              </a:r>
            </a:p>
          </p:txBody>
        </p:sp>
      </p:grpSp>
      <p:grpSp>
        <p:nvGrpSpPr>
          <p:cNvPr id="11" name="组合 48"/>
          <p:cNvGrpSpPr>
            <a:grpSpLocks/>
          </p:cNvGrpSpPr>
          <p:nvPr/>
        </p:nvGrpSpPr>
        <p:grpSpPr bwMode="auto">
          <a:xfrm>
            <a:off x="2156807" y="4340324"/>
            <a:ext cx="1048690" cy="842214"/>
            <a:chOff x="811213" y="5157779"/>
            <a:chExt cx="1563739" cy="1183149"/>
          </a:xfrm>
        </p:grpSpPr>
        <p:sp>
          <p:nvSpPr>
            <p:cNvPr id="12" name="矩形 11"/>
            <p:cNvSpPr/>
            <p:nvPr/>
          </p:nvSpPr>
          <p:spPr>
            <a:xfrm>
              <a:off x="1116023" y="5462682"/>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963618" y="5310230"/>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811213" y="5157779"/>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63617" y="5951798"/>
              <a:ext cx="1258929" cy="389130"/>
            </a:xfrm>
            <a:prstGeom prst="rect">
              <a:avLst/>
            </a:prstGeom>
            <a:noFill/>
          </p:spPr>
          <p:txBody>
            <a:bodyPr>
              <a:spAutoFit/>
            </a:bodyPr>
            <a:lstStyle/>
            <a:p>
              <a:pPr algn="ctr">
                <a:defRPr/>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重要应用</a:t>
              </a:r>
            </a:p>
          </p:txBody>
        </p:sp>
      </p:grpSp>
      <p:grpSp>
        <p:nvGrpSpPr>
          <p:cNvPr id="16" name="组合 55"/>
          <p:cNvGrpSpPr>
            <a:grpSpLocks/>
          </p:cNvGrpSpPr>
          <p:nvPr/>
        </p:nvGrpSpPr>
        <p:grpSpPr bwMode="auto">
          <a:xfrm>
            <a:off x="3935652" y="4342937"/>
            <a:ext cx="1068218" cy="832528"/>
            <a:chOff x="811213" y="5157779"/>
            <a:chExt cx="1563739" cy="1189932"/>
          </a:xfrm>
        </p:grpSpPr>
        <p:sp>
          <p:nvSpPr>
            <p:cNvPr id="17" name="矩形 16"/>
            <p:cNvSpPr/>
            <p:nvPr/>
          </p:nvSpPr>
          <p:spPr>
            <a:xfrm>
              <a:off x="1116023" y="5462682"/>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963618" y="5310230"/>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11213" y="5157779"/>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63619" y="5951796"/>
              <a:ext cx="1258929" cy="395915"/>
            </a:xfrm>
            <a:prstGeom prst="rect">
              <a:avLst/>
            </a:prstGeom>
            <a:noFill/>
          </p:spPr>
          <p:txBody>
            <a:bodyPr>
              <a:spAutoFit/>
            </a:bodyPr>
            <a:lstStyle/>
            <a:p>
              <a:pPr algn="ctr">
                <a:defRPr/>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服务</a:t>
              </a:r>
            </a:p>
          </p:txBody>
        </p:sp>
      </p:grpSp>
      <p:grpSp>
        <p:nvGrpSpPr>
          <p:cNvPr id="21" name="组合 60"/>
          <p:cNvGrpSpPr>
            <a:grpSpLocks/>
          </p:cNvGrpSpPr>
          <p:nvPr/>
        </p:nvGrpSpPr>
        <p:grpSpPr bwMode="auto">
          <a:xfrm>
            <a:off x="5704056" y="4335439"/>
            <a:ext cx="1100192" cy="838087"/>
            <a:chOff x="811213" y="5157779"/>
            <a:chExt cx="1563739" cy="1186011"/>
          </a:xfrm>
        </p:grpSpPr>
        <p:sp>
          <p:nvSpPr>
            <p:cNvPr id="22" name="矩形 21"/>
            <p:cNvSpPr/>
            <p:nvPr/>
          </p:nvSpPr>
          <p:spPr>
            <a:xfrm>
              <a:off x="1116023" y="5462682"/>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963618" y="5310230"/>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811213" y="5157779"/>
              <a:ext cx="1258929"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963618" y="5951797"/>
              <a:ext cx="1258928" cy="391993"/>
            </a:xfrm>
            <a:prstGeom prst="rect">
              <a:avLst/>
            </a:prstGeom>
            <a:noFill/>
          </p:spPr>
          <p:txBody>
            <a:bodyPr>
              <a:spAutoFit/>
            </a:bodyPr>
            <a:lstStyle/>
            <a:p>
              <a:pPr algn="ctr">
                <a:defRPr/>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重要服务</a:t>
              </a:r>
            </a:p>
          </p:txBody>
        </p:sp>
      </p:grpSp>
      <p:grpSp>
        <p:nvGrpSpPr>
          <p:cNvPr id="26" name="组合 65"/>
          <p:cNvGrpSpPr>
            <a:grpSpLocks/>
          </p:cNvGrpSpPr>
          <p:nvPr/>
        </p:nvGrpSpPr>
        <p:grpSpPr bwMode="auto">
          <a:xfrm>
            <a:off x="7622469" y="4342938"/>
            <a:ext cx="1019024" cy="833634"/>
            <a:chOff x="811213" y="5157779"/>
            <a:chExt cx="1563739" cy="1189145"/>
          </a:xfrm>
        </p:grpSpPr>
        <p:sp>
          <p:nvSpPr>
            <p:cNvPr id="27" name="矩形 26"/>
            <p:cNvSpPr/>
            <p:nvPr/>
          </p:nvSpPr>
          <p:spPr>
            <a:xfrm>
              <a:off x="1115714" y="5462682"/>
              <a:ext cx="1259238"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nvSpPr>
          <p:spPr>
            <a:xfrm>
              <a:off x="963463" y="5310230"/>
              <a:ext cx="1259238"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811213" y="5157779"/>
              <a:ext cx="1259238" cy="489115"/>
            </a:xfrm>
            <a:prstGeom prst="rect">
              <a:avLst/>
            </a:prstGeom>
            <a:solidFill>
              <a:srgbClr val="00B0F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Docker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63463" y="5951796"/>
              <a:ext cx="1259238" cy="395128"/>
            </a:xfrm>
            <a:prstGeom prst="rect">
              <a:avLst/>
            </a:prstGeom>
            <a:noFill/>
          </p:spPr>
          <p:txBody>
            <a:bodyPr>
              <a:spAutoFit/>
            </a:bodyPr>
            <a:lstStyle/>
            <a:p>
              <a:pPr>
                <a:defRPr/>
              </a:pPr>
              <a:r>
                <a:rPr lang="zh-CN" altLang="en-US" sz="1200" dirty="0">
                  <a:solidFill>
                    <a:schemeClr val="accent1">
                      <a:lumMod val="50000"/>
                    </a:schemeClr>
                  </a:solidFill>
                  <a:latin typeface="微软雅黑" panose="020B0503020204020204" pitchFamily="34" charset="-122"/>
                  <a:ea typeface="微软雅黑" panose="020B0503020204020204" pitchFamily="34" charset="-122"/>
                </a:rPr>
                <a:t>测试环境</a:t>
              </a:r>
            </a:p>
          </p:txBody>
        </p:sp>
      </p:grpSp>
      <p:grpSp>
        <p:nvGrpSpPr>
          <p:cNvPr id="31" name="组合 6"/>
          <p:cNvGrpSpPr>
            <a:grpSpLocks/>
          </p:cNvGrpSpPr>
          <p:nvPr/>
        </p:nvGrpSpPr>
        <p:grpSpPr bwMode="auto">
          <a:xfrm>
            <a:off x="2170112" y="830907"/>
            <a:ext cx="1411288" cy="1662113"/>
            <a:chOff x="1313580" y="1451694"/>
            <a:chExt cx="1411339" cy="1662710"/>
          </a:xfrm>
        </p:grpSpPr>
        <p:sp>
          <p:nvSpPr>
            <p:cNvPr id="32" name="矩形 31"/>
            <p:cNvSpPr/>
            <p:nvPr/>
          </p:nvSpPr>
          <p:spPr>
            <a:xfrm>
              <a:off x="1465986" y="1604149"/>
              <a:ext cx="1258933" cy="489126"/>
            </a:xfrm>
            <a:prstGeom prst="rect">
              <a:avLst/>
            </a:prstGeom>
            <a:solidFill>
              <a:schemeClr val="accent2">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LVS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1313580" y="1451694"/>
              <a:ext cx="1258933" cy="489126"/>
            </a:xfrm>
            <a:prstGeom prst="rect">
              <a:avLst/>
            </a:prstGeom>
            <a:solidFill>
              <a:schemeClr val="accent2">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LVS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1465986" y="2625278"/>
              <a:ext cx="1258933" cy="489126"/>
            </a:xfrm>
            <a:prstGeom prst="rect">
              <a:avLst/>
            </a:prstGeom>
            <a:solidFill>
              <a:schemeClr val="accent2">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Nginx</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1313580" y="2472824"/>
              <a:ext cx="1258933" cy="489126"/>
            </a:xfrm>
            <a:prstGeom prst="rect">
              <a:avLst/>
            </a:prstGeom>
            <a:solidFill>
              <a:schemeClr val="accent2">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Nginx</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36" name="直接箭头连接符 35"/>
            <p:cNvCxnSpPr>
              <a:endCxn id="35" idx="0"/>
            </p:cNvCxnSpPr>
            <p:nvPr/>
          </p:nvCxnSpPr>
          <p:spPr bwMode="auto">
            <a:xfrm>
              <a:off x="1943841" y="2115507"/>
              <a:ext cx="0" cy="357316"/>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grpSp>
      <p:sp>
        <p:nvSpPr>
          <p:cNvPr id="37" name="右大括号 7"/>
          <p:cNvSpPr>
            <a:spLocks/>
          </p:cNvSpPr>
          <p:nvPr/>
        </p:nvSpPr>
        <p:spPr bwMode="auto">
          <a:xfrm rot="-5400000">
            <a:off x="4009856" y="248296"/>
            <a:ext cx="417512" cy="7766050"/>
          </a:xfrm>
          <a:prstGeom prst="rightBrace">
            <a:avLst>
              <a:gd name="adj1" fmla="val 8370"/>
              <a:gd name="adj2" fmla="val 49824"/>
            </a:avLst>
          </a:prstGeom>
          <a:noFill/>
          <a:ln w="19050" algn="ctr">
            <a:solidFill>
              <a:srgbClr val="0070C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endParaRPr lang="zh-CN" altLang="en-US" sz="1200">
              <a:latin typeface="Arial" panose="020B0604020202020204" pitchFamily="34" charset="0"/>
            </a:endParaRPr>
          </a:p>
        </p:txBody>
      </p:sp>
      <p:cxnSp>
        <p:nvCxnSpPr>
          <p:cNvPr id="38" name="直接箭头连接符 37"/>
          <p:cNvCxnSpPr>
            <a:endCxn id="32" idx="2"/>
          </p:cNvCxnSpPr>
          <p:nvPr/>
        </p:nvCxnSpPr>
        <p:spPr bwMode="auto">
          <a:xfrm flipV="1">
            <a:off x="2952750" y="1472257"/>
            <a:ext cx="0" cy="379413"/>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bwMode="auto">
          <a:xfrm flipH="1">
            <a:off x="2800350" y="2532707"/>
            <a:ext cx="1" cy="1582738"/>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4" idx="3"/>
            <a:endCxn id="53" idx="1"/>
          </p:cNvCxnSpPr>
          <p:nvPr/>
        </p:nvCxnSpPr>
        <p:spPr bwMode="auto">
          <a:xfrm flipV="1">
            <a:off x="3581400" y="2246957"/>
            <a:ext cx="893762" cy="1588"/>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47" idx="2"/>
          </p:cNvCxnSpPr>
          <p:nvPr/>
        </p:nvCxnSpPr>
        <p:spPr bwMode="auto">
          <a:xfrm flipV="1">
            <a:off x="8253242" y="2950061"/>
            <a:ext cx="18918" cy="1399541"/>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34" idx="2"/>
          </p:cNvCxnSpPr>
          <p:nvPr/>
        </p:nvCxnSpPr>
        <p:spPr bwMode="auto">
          <a:xfrm flipH="1" flipV="1">
            <a:off x="2951956" y="2493020"/>
            <a:ext cx="794" cy="1622425"/>
          </a:xfrm>
          <a:prstGeom prst="straightConnector1">
            <a:avLst/>
          </a:prstGeom>
          <a:ln w="25400">
            <a:prstDash val="sysDot"/>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0" y="1851670"/>
            <a:ext cx="1343025" cy="488950"/>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Gateway</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44" name="直接箭头连接符 43"/>
          <p:cNvCxnSpPr>
            <a:stCxn id="43" idx="3"/>
            <a:endCxn id="35" idx="1"/>
          </p:cNvCxnSpPr>
          <p:nvPr/>
        </p:nvCxnSpPr>
        <p:spPr bwMode="auto">
          <a:xfrm>
            <a:off x="1343025" y="2096145"/>
            <a:ext cx="827087" cy="0"/>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588" y="2453332"/>
            <a:ext cx="1316038" cy="1016000"/>
          </a:xfrm>
          <a:prstGeom prst="rect">
            <a:avLst/>
          </a:prstGeom>
          <a:noFill/>
        </p:spPr>
        <p:txBody>
          <a:bodyPr anchor="ctr">
            <a:spAutoFit/>
          </a:bodyPr>
          <a:lstStyle/>
          <a:p>
            <a:pPr>
              <a:defRPr/>
            </a:pPr>
            <a:r>
              <a:rPr lang="zh-CN" altLang="en-US" sz="1200" dirty="0">
                <a:latin typeface="微软雅黑" panose="020B0503020204020204" pitchFamily="34" charset="-122"/>
                <a:ea typeface="微软雅黑" panose="020B0503020204020204" pitchFamily="34" charset="-122"/>
              </a:rPr>
              <a:t>安全防护</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latin typeface="微软雅黑" panose="020B0503020204020204" pitchFamily="34" charset="-122"/>
                <a:ea typeface="微软雅黑" panose="020B0503020204020204" pitchFamily="34" charset="-122"/>
              </a:rPr>
              <a:t>计量计费</a:t>
            </a:r>
            <a:endParaRPr lang="en-US" altLang="zh-CN" sz="1200" dirty="0">
              <a:latin typeface="微软雅黑" panose="020B0503020204020204" pitchFamily="34" charset="-122"/>
              <a:ea typeface="微软雅黑" panose="020B0503020204020204" pitchFamily="34" charset="-122"/>
            </a:endParaRPr>
          </a:p>
          <a:p>
            <a:pPr>
              <a:defRPr/>
            </a:pPr>
            <a:r>
              <a:rPr lang="zh-CN" altLang="en-US" sz="1200" dirty="0">
                <a:latin typeface="微软雅黑" panose="020B0503020204020204" pitchFamily="34" charset="-122"/>
                <a:ea typeface="微软雅黑" panose="020B0503020204020204" pitchFamily="34" charset="-122"/>
              </a:rPr>
              <a:t>报文转换</a:t>
            </a:r>
            <a:endParaRPr lang="en-US" altLang="zh-CN" sz="1200" dirty="0">
              <a:latin typeface="微软雅黑" panose="020B0503020204020204" pitchFamily="34" charset="-122"/>
              <a:ea typeface="微软雅黑" panose="020B0503020204020204" pitchFamily="34" charset="-122"/>
            </a:endParaRPr>
          </a:p>
          <a:p>
            <a:pPr>
              <a:defRPr/>
            </a:pPr>
            <a:r>
              <a:rPr lang="en-US" altLang="zh-CN" sz="1200" dirty="0">
                <a:latin typeface="微软雅黑" panose="020B0503020204020204" pitchFamily="34" charset="-122"/>
                <a:ea typeface="微软雅黑" panose="020B0503020204020204" pitchFamily="34" charset="-122"/>
              </a:rPr>
              <a:t>URL</a:t>
            </a:r>
            <a:r>
              <a:rPr lang="zh-CN" altLang="en-US" sz="1200" dirty="0">
                <a:latin typeface="微软雅黑" panose="020B0503020204020204" pitchFamily="34" charset="-122"/>
                <a:ea typeface="微软雅黑" panose="020B0503020204020204" pitchFamily="34" charset="-122"/>
              </a:rPr>
              <a:t>伪装</a:t>
            </a:r>
            <a:endParaRPr lang="en-US" altLang="zh-CN" sz="1200" dirty="0">
              <a:latin typeface="微软雅黑" panose="020B0503020204020204" pitchFamily="34" charset="-122"/>
              <a:ea typeface="微软雅黑" panose="020B0503020204020204" pitchFamily="34" charset="-122"/>
            </a:endParaRPr>
          </a:p>
          <a:p>
            <a:pPr>
              <a:defRPr/>
            </a:pP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p:txBody>
      </p:sp>
      <p:sp>
        <p:nvSpPr>
          <p:cNvPr id="46" name="矩形 45"/>
          <p:cNvSpPr/>
          <p:nvPr/>
        </p:nvSpPr>
        <p:spPr>
          <a:xfrm>
            <a:off x="7736416" y="1829286"/>
            <a:ext cx="1071487" cy="488950"/>
          </a:xfrm>
          <a:prstGeom prst="rect">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smtClean="0">
                <a:solidFill>
                  <a:srgbClr val="002060"/>
                </a:solidFill>
                <a:latin typeface="微软雅黑" panose="020B0503020204020204" pitchFamily="34" charset="-122"/>
                <a:ea typeface="微软雅黑" panose="020B0503020204020204" pitchFamily="34" charset="-122"/>
              </a:rPr>
              <a:t>配置中心</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sp>
        <p:nvSpPr>
          <p:cNvPr id="47" name="矩形 46"/>
          <p:cNvSpPr/>
          <p:nvPr/>
        </p:nvSpPr>
        <p:spPr>
          <a:xfrm>
            <a:off x="7736416" y="2461111"/>
            <a:ext cx="1071487" cy="488950"/>
          </a:xfrm>
          <a:prstGeom prst="rect">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rgbClr val="002060"/>
                </a:solidFill>
                <a:latin typeface="微软雅黑" panose="020B0503020204020204" pitchFamily="34" charset="-122"/>
                <a:ea typeface="微软雅黑" panose="020B0503020204020204" pitchFamily="34" charset="-122"/>
              </a:rPr>
              <a:t>日志中心</a:t>
            </a:r>
          </a:p>
        </p:txBody>
      </p:sp>
      <p:grpSp>
        <p:nvGrpSpPr>
          <p:cNvPr id="48" name="组合 127"/>
          <p:cNvGrpSpPr>
            <a:grpSpLocks/>
          </p:cNvGrpSpPr>
          <p:nvPr/>
        </p:nvGrpSpPr>
        <p:grpSpPr bwMode="auto">
          <a:xfrm>
            <a:off x="4475162" y="930920"/>
            <a:ext cx="2774966" cy="3184525"/>
            <a:chOff x="5789663" y="1516689"/>
            <a:chExt cx="3430300" cy="3183890"/>
          </a:xfrm>
        </p:grpSpPr>
        <p:sp>
          <p:nvSpPr>
            <p:cNvPr id="49" name="矩形 48"/>
            <p:cNvSpPr/>
            <p:nvPr/>
          </p:nvSpPr>
          <p:spPr>
            <a:xfrm>
              <a:off x="5789663" y="3726048"/>
              <a:ext cx="1258782" cy="488853"/>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Swarm</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50" name="直接箭头连接符 49"/>
            <p:cNvCxnSpPr>
              <a:stCxn id="49" idx="2"/>
            </p:cNvCxnSpPr>
            <p:nvPr/>
          </p:nvCxnSpPr>
          <p:spPr bwMode="auto">
            <a:xfrm flipH="1">
              <a:off x="6418260" y="4214901"/>
              <a:ext cx="1588" cy="485678"/>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837366" y="3726048"/>
              <a:ext cx="1258782" cy="488853"/>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Etcd</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52" name="直接箭头连接符 51"/>
            <p:cNvCxnSpPr>
              <a:stCxn id="51" idx="1"/>
              <a:endCxn id="49" idx="3"/>
            </p:cNvCxnSpPr>
            <p:nvPr/>
          </p:nvCxnSpPr>
          <p:spPr bwMode="auto">
            <a:xfrm flipH="1">
              <a:off x="7048445" y="3970475"/>
              <a:ext cx="788921" cy="0"/>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5789663" y="2588037"/>
              <a:ext cx="1668323" cy="488853"/>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PAAS Server</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cxnSp>
          <p:nvCxnSpPr>
            <p:cNvPr id="54" name="直接箭头连接符 53"/>
            <p:cNvCxnSpPr>
              <a:endCxn id="49" idx="0"/>
            </p:cNvCxnSpPr>
            <p:nvPr/>
          </p:nvCxnSpPr>
          <p:spPr bwMode="auto">
            <a:xfrm>
              <a:off x="6418260" y="3059431"/>
              <a:ext cx="1588" cy="666617"/>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837366" y="2588037"/>
              <a:ext cx="1382597" cy="488853"/>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chemeClr val="bg1"/>
                  </a:solidFill>
                  <a:latin typeface="微软雅黑" panose="020B0503020204020204" pitchFamily="34" charset="-122"/>
                  <a:ea typeface="微软雅黑" panose="020B0503020204020204" pitchFamily="34" charset="-122"/>
                </a:rPr>
                <a:t>MongoDB</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837366" y="1516689"/>
              <a:ext cx="1382597" cy="488853"/>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solidFill>
                    <a:schemeClr val="bg1"/>
                  </a:solidFill>
                  <a:latin typeface="微软雅黑" panose="020B0503020204020204" pitchFamily="34" charset="-122"/>
                  <a:ea typeface="微软雅黑" panose="020B0503020204020204" pitchFamily="34" charset="-122"/>
                </a:rPr>
                <a:t>管理系统</a:t>
              </a:r>
            </a:p>
          </p:txBody>
        </p:sp>
        <p:cxnSp>
          <p:nvCxnSpPr>
            <p:cNvPr id="57" name="直接箭头连接符 56"/>
            <p:cNvCxnSpPr>
              <a:stCxn id="55" idx="1"/>
              <a:endCxn id="53" idx="3"/>
            </p:cNvCxnSpPr>
            <p:nvPr/>
          </p:nvCxnSpPr>
          <p:spPr bwMode="auto">
            <a:xfrm flipH="1">
              <a:off x="7457986" y="2832464"/>
              <a:ext cx="379380" cy="0"/>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6" idx="2"/>
              <a:endCxn id="55" idx="0"/>
            </p:cNvCxnSpPr>
            <p:nvPr/>
          </p:nvCxnSpPr>
          <p:spPr bwMode="auto">
            <a:xfrm>
              <a:off x="8527871" y="2005542"/>
              <a:ext cx="0" cy="582496"/>
            </a:xfrm>
            <a:prstGeom prst="straightConnector1">
              <a:avLst/>
            </a:prstGeom>
            <a:ln w="25400">
              <a:prstDash val="sysDot"/>
              <a:headEnd type="arrow"/>
              <a:tailEnd type="arrow"/>
            </a:ln>
          </p:spPr>
          <p:style>
            <a:lnRef idx="1">
              <a:schemeClr val="accent1"/>
            </a:lnRef>
            <a:fillRef idx="0">
              <a:schemeClr val="accent1"/>
            </a:fillRef>
            <a:effectRef idx="0">
              <a:schemeClr val="accent1"/>
            </a:effectRef>
            <a:fontRef idx="minor">
              <a:schemeClr val="tx1"/>
            </a:fontRef>
          </p:style>
        </p:cxnSp>
      </p:grpSp>
      <p:sp>
        <p:nvSpPr>
          <p:cNvPr id="59" name="矩形 58"/>
          <p:cNvSpPr/>
          <p:nvPr/>
        </p:nvSpPr>
        <p:spPr>
          <a:xfrm>
            <a:off x="7736416" y="1175395"/>
            <a:ext cx="1071487" cy="488950"/>
          </a:xfrm>
          <a:prstGeom prst="rect">
            <a:avLst/>
          </a:prstGeom>
          <a:solidFill>
            <a:schemeClr val="bg1">
              <a:lumMod val="9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smtClean="0">
                <a:solidFill>
                  <a:srgbClr val="002060"/>
                </a:solidFill>
                <a:latin typeface="微软雅黑" panose="020B0503020204020204" pitchFamily="34" charset="-122"/>
                <a:ea typeface="微软雅黑" panose="020B0503020204020204" pitchFamily="34" charset="-122"/>
              </a:rPr>
              <a:t>监控平台</a:t>
            </a:r>
            <a:endParaRPr lang="zh-CN" altLang="en-US" sz="1200" b="1" dirty="0">
              <a:solidFill>
                <a:srgbClr val="002060"/>
              </a:solidFill>
              <a:latin typeface="微软雅黑" panose="020B0503020204020204" pitchFamily="34" charset="-122"/>
              <a:ea typeface="微软雅黑" panose="020B0503020204020204" pitchFamily="34" charset="-122"/>
            </a:endParaRPr>
          </a:p>
        </p:txBody>
      </p:sp>
      <p:sp>
        <p:nvSpPr>
          <p:cNvPr id="60" name="五边形 59"/>
          <p:cNvSpPr/>
          <p:nvPr/>
        </p:nvSpPr>
        <p:spPr>
          <a:xfrm rot="5400000">
            <a:off x="-468352" y="1227559"/>
            <a:ext cx="1394209" cy="33356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技术</a:t>
            </a:r>
            <a:r>
              <a:rPr lang="zh-CN" altLang="en-US" dirty="0" smtClean="0">
                <a:latin typeface="微软雅黑" panose="020B0503020204020204" pitchFamily="34" charset="-122"/>
                <a:ea typeface="微软雅黑" panose="020B0503020204020204" pitchFamily="34" charset="-122"/>
              </a:rPr>
              <a:t>架构</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70502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606008" y="123478"/>
            <a:ext cx="2741856" cy="277143"/>
          </a:xfrm>
        </p:spPr>
        <p:txBody>
          <a:bodyPr/>
          <a:lstStyle/>
          <a:p>
            <a:pPr algn="l"/>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微</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服务平台</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4" name="矩形 3"/>
          <p:cNvSpPr/>
          <p:nvPr/>
        </p:nvSpPr>
        <p:spPr bwMode="auto">
          <a:xfrm>
            <a:off x="727816" y="4331482"/>
            <a:ext cx="7134866" cy="7854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b="1" dirty="0" smtClean="0">
                <a:solidFill>
                  <a:srgbClr val="002060"/>
                </a:solidFill>
                <a:latin typeface="微软雅黑" panose="020B0503020204020204" pitchFamily="34" charset="-122"/>
                <a:ea typeface="微软雅黑" panose="020B0503020204020204" pitchFamily="34" charset="-122"/>
              </a:rPr>
              <a:t>基础设施</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7" name="矩形 6"/>
          <p:cNvSpPr/>
          <p:nvPr/>
        </p:nvSpPr>
        <p:spPr bwMode="auto">
          <a:xfrm>
            <a:off x="1432831" y="4390472"/>
            <a:ext cx="4267944" cy="322108"/>
          </a:xfrm>
          <a:prstGeom prst="rect">
            <a:avLst/>
          </a:prstGeom>
          <a:solidFill>
            <a:schemeClr val="accent2">
              <a:lumMod val="40000"/>
              <a:lumOff val="60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虚拟化</a:t>
            </a:r>
            <a:r>
              <a:rPr kumimoji="0" lang="zh-CN" altLang="en-US"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a:t>
            </a:r>
            <a:r>
              <a:rPr kumimoji="0" lang="en-US" altLang="zh-CN" sz="1000" b="0" i="0" u="none" strike="noStrike" cap="none" normalizeH="0" dirty="0" err="1" smtClean="0">
                <a:ln>
                  <a:noFill/>
                </a:ln>
                <a:solidFill>
                  <a:schemeClr val="tx1"/>
                </a:solidFill>
                <a:effectLst/>
                <a:latin typeface="微软雅黑" panose="020B0503020204020204" pitchFamily="34" charset="-122"/>
                <a:ea typeface="微软雅黑" panose="020B0503020204020204" pitchFamily="34" charset="-122"/>
              </a:rPr>
              <a:t>vSphere</a:t>
            </a:r>
            <a:r>
              <a:rPr kumimoji="0" lang="en-US" altLang="zh-CN"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 …)</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矩形 7"/>
          <p:cNvSpPr/>
          <p:nvPr/>
        </p:nvSpPr>
        <p:spPr bwMode="auto">
          <a:xfrm>
            <a:off x="1416988" y="4782821"/>
            <a:ext cx="1491465" cy="269614"/>
          </a:xfrm>
          <a:prstGeom prst="rect">
            <a:avLst/>
          </a:prstGeom>
          <a:solidFill>
            <a:schemeClr val="accent2">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网络 </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(Internet / VPN)</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矩形 8"/>
          <p:cNvSpPr/>
          <p:nvPr/>
        </p:nvSpPr>
        <p:spPr bwMode="auto">
          <a:xfrm>
            <a:off x="3046277" y="4783189"/>
            <a:ext cx="1102695" cy="269245"/>
          </a:xfrm>
          <a:prstGeom prst="rect">
            <a:avLst/>
          </a:prstGeom>
          <a:solidFill>
            <a:schemeClr val="accent2">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计算 </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(VM)</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矩形 9"/>
          <p:cNvSpPr/>
          <p:nvPr/>
        </p:nvSpPr>
        <p:spPr bwMode="auto">
          <a:xfrm>
            <a:off x="4295249" y="4785056"/>
            <a:ext cx="1405525" cy="267378"/>
          </a:xfrm>
          <a:prstGeom prst="rect">
            <a:avLst/>
          </a:prstGeom>
          <a:solidFill>
            <a:schemeClr val="accent2">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存储 </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(IPSAN</a:t>
            </a:r>
            <a:r>
              <a:rPr kumimoji="0" lang="en-US" altLang="zh-CN"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 / NFS</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矩形 10"/>
          <p:cNvSpPr/>
          <p:nvPr/>
        </p:nvSpPr>
        <p:spPr bwMode="auto">
          <a:xfrm>
            <a:off x="5759801" y="4389226"/>
            <a:ext cx="2055536" cy="663207"/>
          </a:xfrm>
          <a:prstGeom prst="rect">
            <a:avLst/>
          </a:prstGeom>
          <a:solidFill>
            <a:schemeClr val="accent2">
              <a:lumMod val="75000"/>
            </a:scheme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物理主机</a:t>
            </a:r>
          </a:p>
        </p:txBody>
      </p:sp>
      <p:sp>
        <p:nvSpPr>
          <p:cNvPr id="12" name="矩形 11"/>
          <p:cNvSpPr/>
          <p:nvPr/>
        </p:nvSpPr>
        <p:spPr bwMode="auto">
          <a:xfrm>
            <a:off x="727816" y="1296008"/>
            <a:ext cx="619162" cy="29711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zh-CN" altLang="en-US" sz="1000" b="1" dirty="0" smtClean="0">
                <a:solidFill>
                  <a:srgbClr val="002060"/>
                </a:solidFill>
                <a:latin typeface="微软雅黑" panose="020B0503020204020204" pitchFamily="34" charset="-122"/>
                <a:ea typeface="微软雅黑" panose="020B0503020204020204" pitchFamily="34" charset="-122"/>
              </a:rPr>
              <a:t>数据交换 </a:t>
            </a:r>
            <a:r>
              <a:rPr lang="en-US" altLang="zh-CN" sz="1000" b="1" dirty="0" smtClean="0">
                <a:solidFill>
                  <a:srgbClr val="002060"/>
                </a:solidFill>
                <a:latin typeface="微软雅黑" panose="020B0503020204020204" pitchFamily="34" charset="-122"/>
                <a:ea typeface="微软雅黑" panose="020B0503020204020204" pitchFamily="34" charset="-122"/>
              </a:rPr>
              <a:t>(HTTP / REST / JSON)</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1435492" y="2007718"/>
            <a:ext cx="4218788" cy="225944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000" b="1" dirty="0" smtClean="0">
                <a:solidFill>
                  <a:srgbClr val="002060"/>
                </a:solidFill>
                <a:latin typeface="微软雅黑" panose="020B0503020204020204" pitchFamily="34" charset="-122"/>
                <a:ea typeface="微软雅黑" panose="020B0503020204020204" pitchFamily="34" charset="-122"/>
              </a:rPr>
              <a:t>运行平台</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7927252" y="726004"/>
            <a:ext cx="499212" cy="4390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zh-CN" altLang="en-US" sz="1000" b="1" dirty="0" smtClean="0">
                <a:solidFill>
                  <a:srgbClr val="002060"/>
                </a:solidFill>
                <a:latin typeface="微软雅黑" panose="020B0503020204020204" pitchFamily="34" charset="-122"/>
                <a:ea typeface="微软雅黑" panose="020B0503020204020204" pitchFamily="34" charset="-122"/>
              </a:rPr>
              <a:t>安全标准 （接入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存储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应用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网络）</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1843789" y="3932137"/>
            <a:ext cx="2164079"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CN" sz="1000" dirty="0" err="1" smtClean="0">
                <a:latin typeface="微软雅黑" panose="020B0503020204020204" pitchFamily="34" charset="-122"/>
                <a:ea typeface="微软雅黑" panose="020B0503020204020204" pitchFamily="34" charset="-122"/>
              </a:rPr>
              <a:t>CentOS</a:t>
            </a:r>
            <a:r>
              <a:rPr lang="en-US" altLang="zh-CN" sz="1000" dirty="0" smtClean="0">
                <a:latin typeface="微软雅黑" panose="020B0503020204020204" pitchFamily="34" charset="-122"/>
                <a:ea typeface="微软雅黑" panose="020B0503020204020204" pitchFamily="34" charset="-122"/>
              </a:rPr>
              <a:t> / Ubuntu</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矩形 15"/>
          <p:cNvSpPr/>
          <p:nvPr/>
        </p:nvSpPr>
        <p:spPr bwMode="auto">
          <a:xfrm>
            <a:off x="4039646" y="3592300"/>
            <a:ext cx="1475443" cy="635698"/>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Windows</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矩形 16"/>
          <p:cNvSpPr/>
          <p:nvPr/>
        </p:nvSpPr>
        <p:spPr bwMode="auto">
          <a:xfrm>
            <a:off x="1503668" y="3898986"/>
            <a:ext cx="814383" cy="400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000" dirty="0" smtClean="0">
                <a:solidFill>
                  <a:srgbClr val="002060"/>
                </a:solidFill>
                <a:latin typeface="微软雅黑" panose="020B0503020204020204" pitchFamily="34" charset="-122"/>
                <a:ea typeface="微软雅黑" panose="020B0503020204020204" pitchFamily="34" charset="-122"/>
              </a:rPr>
              <a:t>OS</a:t>
            </a:r>
            <a:endParaRPr lang="zh-CN" altLang="en-US" sz="1000" dirty="0">
              <a:solidFill>
                <a:srgbClr val="002060"/>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1843790" y="3180179"/>
            <a:ext cx="701539"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JAVA</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矩形 18"/>
          <p:cNvSpPr/>
          <p:nvPr/>
        </p:nvSpPr>
        <p:spPr bwMode="auto">
          <a:xfrm>
            <a:off x="3423418" y="3180179"/>
            <a:ext cx="584451"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PHP</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矩形 19"/>
          <p:cNvSpPr/>
          <p:nvPr/>
        </p:nvSpPr>
        <p:spPr bwMode="auto">
          <a:xfrm>
            <a:off x="2644069" y="3180179"/>
            <a:ext cx="700403"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C / C++</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1" name="矩形 20"/>
          <p:cNvSpPr/>
          <p:nvPr/>
        </p:nvSpPr>
        <p:spPr bwMode="auto">
          <a:xfrm>
            <a:off x="1369794" y="3145305"/>
            <a:ext cx="814383" cy="400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dirty="0" smtClean="0">
                <a:solidFill>
                  <a:srgbClr val="002060"/>
                </a:solidFill>
                <a:latin typeface="微软雅黑" panose="020B0503020204020204" pitchFamily="34" charset="-122"/>
                <a:ea typeface="微软雅黑" panose="020B0503020204020204" pitchFamily="34" charset="-122"/>
              </a:rPr>
              <a:t>运行库</a:t>
            </a:r>
            <a:endParaRPr lang="zh-CN" altLang="en-US" sz="1000" dirty="0">
              <a:solidFill>
                <a:srgbClr val="002060"/>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4039646" y="3180046"/>
            <a:ext cx="1475444"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CN" sz="1000" dirty="0" err="1" smtClean="0">
                <a:latin typeface="微软雅黑" panose="020B0503020204020204" pitchFamily="34" charset="-122"/>
                <a:ea typeface="微软雅黑" panose="020B0503020204020204" pitchFamily="34" charset="-122"/>
              </a:rPr>
              <a:t>.Net</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3" name="矩形 22"/>
          <p:cNvSpPr/>
          <p:nvPr/>
        </p:nvSpPr>
        <p:spPr bwMode="auto">
          <a:xfrm>
            <a:off x="1843789" y="2245825"/>
            <a:ext cx="701539"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Spring</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4" name="矩形 23"/>
          <p:cNvSpPr/>
          <p:nvPr/>
        </p:nvSpPr>
        <p:spPr bwMode="auto">
          <a:xfrm>
            <a:off x="3408177" y="2245825"/>
            <a:ext cx="753070"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Thymleaf</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5" name="矩形 24"/>
          <p:cNvSpPr/>
          <p:nvPr/>
        </p:nvSpPr>
        <p:spPr bwMode="auto">
          <a:xfrm>
            <a:off x="2644068" y="2245825"/>
            <a:ext cx="700403"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Spring Boot</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6" name="矩形 25"/>
          <p:cNvSpPr/>
          <p:nvPr/>
        </p:nvSpPr>
        <p:spPr bwMode="auto">
          <a:xfrm>
            <a:off x="1446979" y="2249369"/>
            <a:ext cx="814383" cy="400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dirty="0" smtClean="0">
                <a:solidFill>
                  <a:srgbClr val="002060"/>
                </a:solidFill>
                <a:latin typeface="微软雅黑" panose="020B0503020204020204" pitchFamily="34" charset="-122"/>
                <a:ea typeface="微软雅黑" panose="020B0503020204020204" pitchFamily="34" charset="-122"/>
              </a:rPr>
              <a:t>框架</a:t>
            </a:r>
            <a:endParaRPr lang="zh-CN" altLang="en-US" sz="1000" dirty="0">
              <a:solidFill>
                <a:srgbClr val="002060"/>
              </a:solidFill>
              <a:latin typeface="微软雅黑" panose="020B0503020204020204" pitchFamily="34" charset="-122"/>
              <a:ea typeface="微软雅黑" panose="020B0503020204020204" pitchFamily="34" charset="-122"/>
            </a:endParaRPr>
          </a:p>
        </p:txBody>
      </p:sp>
      <p:sp>
        <p:nvSpPr>
          <p:cNvPr id="27" name="矩形 26"/>
          <p:cNvSpPr/>
          <p:nvPr/>
        </p:nvSpPr>
        <p:spPr bwMode="auto">
          <a:xfrm>
            <a:off x="4235168" y="2245825"/>
            <a:ext cx="1279921"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CN" sz="1000" dirty="0" err="1" smtClean="0">
                <a:latin typeface="微软雅黑" panose="020B0503020204020204" pitchFamily="34" charset="-122"/>
                <a:ea typeface="微软雅黑" panose="020B0503020204020204" pitchFamily="34" charset="-122"/>
              </a:rPr>
              <a:t>iBatis</a:t>
            </a:r>
            <a:r>
              <a:rPr lang="en-US" altLang="zh-CN" sz="1000" dirty="0" smtClean="0">
                <a:latin typeface="微软雅黑" panose="020B0503020204020204" pitchFamily="34" charset="-122"/>
                <a:ea typeface="微软雅黑" panose="020B0503020204020204" pitchFamily="34" charset="-122"/>
              </a:rPr>
              <a:t> / Hibernate</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8" name="矩形 27"/>
          <p:cNvSpPr/>
          <p:nvPr/>
        </p:nvSpPr>
        <p:spPr bwMode="auto">
          <a:xfrm>
            <a:off x="1846448" y="2751420"/>
            <a:ext cx="800279"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Tomcat</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9" name="矩形 28"/>
          <p:cNvSpPr/>
          <p:nvPr/>
        </p:nvSpPr>
        <p:spPr bwMode="auto">
          <a:xfrm>
            <a:off x="3426076" y="2751420"/>
            <a:ext cx="1081428"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Websphere</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0" name="矩形 29"/>
          <p:cNvSpPr/>
          <p:nvPr/>
        </p:nvSpPr>
        <p:spPr bwMode="auto">
          <a:xfrm>
            <a:off x="2741662" y="2751420"/>
            <a:ext cx="605468"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CN" sz="1000" dirty="0" smtClean="0">
                <a:latin typeface="微软雅黑" panose="020B0503020204020204" pitchFamily="34" charset="-122"/>
                <a:ea typeface="微软雅黑" panose="020B0503020204020204" pitchFamily="34" charset="-122"/>
              </a:rPr>
              <a:t>Jetty</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矩形 30"/>
          <p:cNvSpPr/>
          <p:nvPr/>
        </p:nvSpPr>
        <p:spPr bwMode="auto">
          <a:xfrm>
            <a:off x="1446979" y="2767529"/>
            <a:ext cx="814383" cy="400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dirty="0" smtClean="0">
                <a:solidFill>
                  <a:srgbClr val="002060"/>
                </a:solidFill>
                <a:latin typeface="微软雅黑" panose="020B0503020204020204" pitchFamily="34" charset="-122"/>
                <a:ea typeface="微软雅黑" panose="020B0503020204020204" pitchFamily="34" charset="-122"/>
              </a:rPr>
              <a:t>容器</a:t>
            </a:r>
            <a:endParaRPr lang="zh-CN" altLang="en-US" sz="1000" dirty="0">
              <a:solidFill>
                <a:srgbClr val="002060"/>
              </a:solidFill>
              <a:latin typeface="微软雅黑" panose="020B0503020204020204" pitchFamily="34" charset="-122"/>
              <a:ea typeface="微软雅黑" panose="020B0503020204020204" pitchFamily="34" charset="-122"/>
            </a:endParaRPr>
          </a:p>
        </p:txBody>
      </p:sp>
      <p:sp>
        <p:nvSpPr>
          <p:cNvPr id="32" name="矩形 31"/>
          <p:cNvSpPr/>
          <p:nvPr/>
        </p:nvSpPr>
        <p:spPr bwMode="auto">
          <a:xfrm>
            <a:off x="4575072" y="2751420"/>
            <a:ext cx="940017" cy="326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lang="en-US" altLang="zh-CN" sz="1000" dirty="0" smtClean="0">
                <a:latin typeface="微软雅黑" panose="020B0503020204020204" pitchFamily="34" charset="-122"/>
                <a:ea typeface="微软雅黑" panose="020B0503020204020204" pitchFamily="34" charset="-122"/>
              </a:rPr>
              <a:t>IIS</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3" name="矩形 32"/>
          <p:cNvSpPr/>
          <p:nvPr/>
        </p:nvSpPr>
        <p:spPr bwMode="auto">
          <a:xfrm>
            <a:off x="1435492" y="1294521"/>
            <a:ext cx="4218788" cy="6841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en-US" altLang="zh-CN" sz="1000" b="1" dirty="0" smtClean="0">
                <a:solidFill>
                  <a:srgbClr val="002060"/>
                </a:solidFill>
                <a:latin typeface="微软雅黑" panose="020B0503020204020204" pitchFamily="34" charset="-122"/>
                <a:ea typeface="微软雅黑" panose="020B0503020204020204" pitchFamily="34" charset="-122"/>
              </a:rPr>
              <a:t>API</a:t>
            </a:r>
            <a:r>
              <a:rPr lang="zh-CN" altLang="en-US" sz="1000" b="1" dirty="0" smtClean="0">
                <a:solidFill>
                  <a:srgbClr val="002060"/>
                </a:solidFill>
                <a:latin typeface="微软雅黑" panose="020B0503020204020204" pitchFamily="34" charset="-122"/>
                <a:ea typeface="微软雅黑" panose="020B0503020204020204" pitchFamily="34" charset="-122"/>
              </a:rPr>
              <a:t>网关</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1487659" y="1550464"/>
            <a:ext cx="971066" cy="28122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Netflix </a:t>
            </a:r>
            <a:r>
              <a:rPr kumimoji="0" lang="en-US" altLang="zh-CN" sz="1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Zuul</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矩形 34"/>
          <p:cNvSpPr/>
          <p:nvPr/>
        </p:nvSpPr>
        <p:spPr bwMode="auto">
          <a:xfrm>
            <a:off x="2766430" y="1562250"/>
            <a:ext cx="1133710" cy="28122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Tengine</a:t>
            </a:r>
            <a:r>
              <a:rPr kumimoji="0" lang="en-US" altLang="zh-CN"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1000" b="0" i="0" u="none" strike="noStrike" cap="none" normalizeH="0" dirty="0" err="1" smtClean="0">
                <a:ln>
                  <a:noFill/>
                </a:ln>
                <a:solidFill>
                  <a:schemeClr val="tx1"/>
                </a:solidFill>
                <a:effectLst/>
                <a:latin typeface="微软雅黑" panose="020B0503020204020204" pitchFamily="34" charset="-122"/>
                <a:ea typeface="微软雅黑" panose="020B0503020204020204" pitchFamily="34" charset="-122"/>
              </a:rPr>
              <a:t>auth</a:t>
            </a:r>
            <a:r>
              <a:rPr kumimoji="0" lang="en-US" altLang="zh-CN" sz="1000" b="0" i="0" u="none" strike="noStrike" cap="none" normalizeH="0" dirty="0" smtClean="0">
                <a:ln>
                  <a:noFill/>
                </a:ln>
                <a:solidFill>
                  <a:schemeClr val="tx1"/>
                </a:solidFill>
                <a:effectLst/>
                <a:latin typeface="微软雅黑" panose="020B0503020204020204" pitchFamily="34" charset="-122"/>
                <a:ea typeface="微软雅黑" panose="020B0503020204020204" pitchFamily="34" charset="-122"/>
              </a:rPr>
              <a:t>)</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6" name="矩形 35"/>
          <p:cNvSpPr/>
          <p:nvPr/>
        </p:nvSpPr>
        <p:spPr bwMode="auto">
          <a:xfrm>
            <a:off x="4130826" y="1562353"/>
            <a:ext cx="1080753" cy="28122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Go / JAVA</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7" name="矩形 36"/>
          <p:cNvSpPr/>
          <p:nvPr/>
        </p:nvSpPr>
        <p:spPr bwMode="auto">
          <a:xfrm>
            <a:off x="5706447" y="1294629"/>
            <a:ext cx="2156234" cy="29725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defRPr/>
            </a:pPr>
            <a:r>
              <a:rPr lang="zh-CN" altLang="en-US" sz="1000" b="1" dirty="0" smtClean="0">
                <a:solidFill>
                  <a:srgbClr val="002060"/>
                </a:solidFill>
                <a:latin typeface="微软雅黑" panose="020B0503020204020204" pitchFamily="34" charset="-122"/>
                <a:ea typeface="微软雅黑" panose="020B0503020204020204" pitchFamily="34" charset="-122"/>
              </a:rPr>
              <a:t>基础服务</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38" name="矩形 37"/>
          <p:cNvSpPr/>
          <p:nvPr/>
        </p:nvSpPr>
        <p:spPr bwMode="auto">
          <a:xfrm>
            <a:off x="1843790" y="3587301"/>
            <a:ext cx="2164078" cy="295797"/>
          </a:xfrm>
          <a:prstGeom prst="rect">
            <a:avLst/>
          </a:prstGeom>
          <a:solidFill>
            <a:srgbClr val="92D050"/>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rPr>
              <a:t>Docker</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9" name="矩形 38"/>
          <p:cNvSpPr/>
          <p:nvPr/>
        </p:nvSpPr>
        <p:spPr bwMode="auto">
          <a:xfrm>
            <a:off x="1471889" y="3557805"/>
            <a:ext cx="814383" cy="400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dirty="0" smtClean="0">
                <a:solidFill>
                  <a:srgbClr val="002060"/>
                </a:solidFill>
                <a:latin typeface="微软雅黑" panose="020B0503020204020204" pitchFamily="34" charset="-122"/>
                <a:ea typeface="微软雅黑" panose="020B0503020204020204" pitchFamily="34" charset="-122"/>
              </a:rPr>
              <a:t>容器</a:t>
            </a:r>
            <a:endParaRPr lang="zh-CN" altLang="en-US" sz="1000" dirty="0">
              <a:solidFill>
                <a:srgbClr val="002060"/>
              </a:solidFill>
              <a:latin typeface="微软雅黑" panose="020B0503020204020204" pitchFamily="34" charset="-122"/>
              <a:ea typeface="微软雅黑" panose="020B0503020204020204" pitchFamily="34" charset="-122"/>
            </a:endParaRPr>
          </a:p>
        </p:txBody>
      </p:sp>
      <p:sp>
        <p:nvSpPr>
          <p:cNvPr id="40" name="矩形 39"/>
          <p:cNvSpPr/>
          <p:nvPr/>
        </p:nvSpPr>
        <p:spPr bwMode="auto">
          <a:xfrm>
            <a:off x="5736228" y="1556885"/>
            <a:ext cx="1029702"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负载均衡 </a:t>
            </a: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Nginx</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LVS)</a:t>
            </a:r>
            <a:endParaRPr lang="zh-CN" altLang="en-US" sz="1000" dirty="0">
              <a:latin typeface="微软雅黑" panose="020B0503020204020204" pitchFamily="34" charset="-122"/>
              <a:ea typeface="微软雅黑" panose="020B0503020204020204" pitchFamily="34" charset="-122"/>
            </a:endParaRPr>
          </a:p>
        </p:txBody>
      </p:sp>
      <p:sp>
        <p:nvSpPr>
          <p:cNvPr id="41" name="矩形 40"/>
          <p:cNvSpPr/>
          <p:nvPr/>
        </p:nvSpPr>
        <p:spPr bwMode="auto">
          <a:xfrm>
            <a:off x="5736228" y="1956479"/>
            <a:ext cx="1029702"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分布式缓存 </a:t>
            </a: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Redis</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42" name="矩形 41"/>
          <p:cNvSpPr/>
          <p:nvPr/>
        </p:nvSpPr>
        <p:spPr bwMode="auto">
          <a:xfrm>
            <a:off x="5739964" y="2357538"/>
            <a:ext cx="1025088"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消息队列 </a:t>
            </a: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RabbitMQ</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43" name="矩形 42"/>
          <p:cNvSpPr/>
          <p:nvPr/>
        </p:nvSpPr>
        <p:spPr bwMode="auto">
          <a:xfrm>
            <a:off x="5736228" y="2768882"/>
            <a:ext cx="1029702"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分布式存储 </a:t>
            </a: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FastDFS</a:t>
            </a:r>
            <a:r>
              <a:rPr lang="en-US" altLang="zh-CN" sz="1000" dirty="0">
                <a:latin typeface="微软雅黑" panose="020B0503020204020204" pitchFamily="34" charset="-122"/>
                <a:ea typeface="微软雅黑" panose="020B0503020204020204" pitchFamily="34" charset="-122"/>
              </a:rPr>
              <a:t>/NFS)</a:t>
            </a:r>
            <a:endParaRPr lang="zh-CN" altLang="en-US" sz="1000" dirty="0">
              <a:latin typeface="微软雅黑" panose="020B0503020204020204" pitchFamily="34" charset="-122"/>
              <a:ea typeface="微软雅黑" panose="020B0503020204020204" pitchFamily="34" charset="-122"/>
            </a:endParaRPr>
          </a:p>
        </p:txBody>
      </p:sp>
      <p:sp>
        <p:nvSpPr>
          <p:cNvPr id="44" name="矩形 43"/>
          <p:cNvSpPr/>
          <p:nvPr/>
        </p:nvSpPr>
        <p:spPr bwMode="auto">
          <a:xfrm>
            <a:off x="5739963" y="3167144"/>
            <a:ext cx="1026617"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注册中心 </a:t>
            </a:r>
            <a:r>
              <a:rPr lang="en-US" altLang="zh-CN" sz="1000" dirty="0">
                <a:latin typeface="微软雅黑" panose="020B0503020204020204" pitchFamily="34" charset="-122"/>
                <a:ea typeface="微软雅黑" panose="020B0503020204020204" pitchFamily="34" charset="-122"/>
              </a:rPr>
              <a:t>(Eureka)</a:t>
            </a:r>
            <a:endParaRPr lang="zh-CN" altLang="en-US" sz="1000" dirty="0">
              <a:latin typeface="微软雅黑" panose="020B0503020204020204" pitchFamily="34" charset="-122"/>
              <a:ea typeface="微软雅黑" panose="020B0503020204020204" pitchFamily="34" charset="-122"/>
            </a:endParaRPr>
          </a:p>
        </p:txBody>
      </p:sp>
      <p:sp>
        <p:nvSpPr>
          <p:cNvPr id="45" name="矩形 44"/>
          <p:cNvSpPr/>
          <p:nvPr/>
        </p:nvSpPr>
        <p:spPr bwMode="auto">
          <a:xfrm>
            <a:off x="5736228" y="3571393"/>
            <a:ext cx="1029175" cy="436259"/>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RDBMS</a:t>
            </a:r>
          </a:p>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Mysql</a:t>
            </a:r>
            <a:r>
              <a:rPr lang="en-US" altLang="zh-CN" sz="1000" dirty="0">
                <a:latin typeface="微软雅黑" panose="020B0503020204020204" pitchFamily="34" charset="-122"/>
                <a:ea typeface="微软雅黑" panose="020B0503020204020204" pitchFamily="34" charset="-122"/>
              </a:rPr>
              <a:t>)</a:t>
            </a:r>
          </a:p>
        </p:txBody>
      </p:sp>
      <p:sp>
        <p:nvSpPr>
          <p:cNvPr id="46" name="矩形 45"/>
          <p:cNvSpPr/>
          <p:nvPr/>
        </p:nvSpPr>
        <p:spPr bwMode="auto">
          <a:xfrm>
            <a:off x="6878283" y="3569096"/>
            <a:ext cx="937054" cy="436260"/>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NoSQL</a:t>
            </a:r>
          </a:p>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(MongoDB)</a:t>
            </a:r>
          </a:p>
        </p:txBody>
      </p:sp>
      <p:sp>
        <p:nvSpPr>
          <p:cNvPr id="47" name="矩形 46"/>
          <p:cNvSpPr/>
          <p:nvPr/>
        </p:nvSpPr>
        <p:spPr bwMode="auto">
          <a:xfrm>
            <a:off x="8472253" y="716170"/>
            <a:ext cx="502176" cy="44007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r>
              <a:rPr lang="zh-CN" altLang="en-US" sz="1000" b="1" dirty="0" smtClean="0">
                <a:solidFill>
                  <a:srgbClr val="002060"/>
                </a:solidFill>
                <a:latin typeface="微软雅黑" panose="020B0503020204020204" pitchFamily="34" charset="-122"/>
                <a:ea typeface="微软雅黑" panose="020B0503020204020204" pitchFamily="34" charset="-122"/>
              </a:rPr>
              <a:t>管控标准 （开发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升级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接入 </a:t>
            </a:r>
            <a:r>
              <a:rPr lang="en-US" altLang="zh-CN" sz="1000" b="1" dirty="0" smtClean="0">
                <a:solidFill>
                  <a:srgbClr val="002060"/>
                </a:solidFill>
                <a:latin typeface="微软雅黑" panose="020B0503020204020204" pitchFamily="34" charset="-122"/>
                <a:ea typeface="微软雅黑" panose="020B0503020204020204" pitchFamily="34" charset="-122"/>
              </a:rPr>
              <a:t>/ </a:t>
            </a:r>
            <a:r>
              <a:rPr lang="zh-CN" altLang="en-US" sz="1000" b="1" dirty="0" smtClean="0">
                <a:solidFill>
                  <a:srgbClr val="002060"/>
                </a:solidFill>
                <a:latin typeface="微软雅黑" panose="020B0503020204020204" pitchFamily="34" charset="-122"/>
                <a:ea typeface="微软雅黑" panose="020B0503020204020204" pitchFamily="34" charset="-122"/>
              </a:rPr>
              <a:t>运维）</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727816" y="726004"/>
            <a:ext cx="7135729" cy="5054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000" b="1" dirty="0" smtClean="0">
                <a:solidFill>
                  <a:srgbClr val="002060"/>
                </a:solidFill>
                <a:latin typeface="微软雅黑" panose="020B0503020204020204" pitchFamily="34" charset="-122"/>
                <a:ea typeface="微软雅黑" panose="020B0503020204020204" pitchFamily="34" charset="-122"/>
              </a:rPr>
              <a:t>终端渠道</a:t>
            </a:r>
            <a:endParaRPr lang="zh-CN" altLang="en-US" sz="1000" b="1" dirty="0">
              <a:solidFill>
                <a:srgbClr val="002060"/>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540653" y="803312"/>
            <a:ext cx="1367800" cy="346508"/>
          </a:xfrm>
          <a:prstGeom prst="rect">
            <a:avLst/>
          </a:prstGeom>
          <a:solidFill>
            <a:srgbClr val="FFC000">
              <a:alpha val="23000"/>
            </a:srgb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PC</a:t>
            </a: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（富客户端 </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响应式）</a:t>
            </a:r>
          </a:p>
        </p:txBody>
      </p:sp>
      <p:sp>
        <p:nvSpPr>
          <p:cNvPr id="50" name="矩形 49"/>
          <p:cNvSpPr/>
          <p:nvPr/>
        </p:nvSpPr>
        <p:spPr bwMode="auto">
          <a:xfrm>
            <a:off x="3417524" y="803312"/>
            <a:ext cx="1598856" cy="346508"/>
          </a:xfrm>
          <a:prstGeom prst="rect">
            <a:avLst/>
          </a:prstGeom>
          <a:solidFill>
            <a:srgbClr val="FFC000">
              <a:alpha val="23000"/>
            </a:srgb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移动（</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IOS / Android </a:t>
            </a:r>
            <a:r>
              <a:rPr lang="en-US" altLang="zh-CN" sz="1000" dirty="0" smtClean="0">
                <a:latin typeface="微软雅黑" panose="020B0503020204020204" pitchFamily="34" charset="-122"/>
                <a:ea typeface="微软雅黑" panose="020B0503020204020204" pitchFamily="34" charset="-122"/>
              </a:rPr>
              <a:t>/ HTML5</a:t>
            </a: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p>
        </p:txBody>
      </p:sp>
      <p:sp>
        <p:nvSpPr>
          <p:cNvPr id="51" name="矩形 50"/>
          <p:cNvSpPr/>
          <p:nvPr/>
        </p:nvSpPr>
        <p:spPr bwMode="auto">
          <a:xfrm>
            <a:off x="5700774" y="810164"/>
            <a:ext cx="1897467" cy="346508"/>
          </a:xfrm>
          <a:prstGeom prst="rect">
            <a:avLst/>
          </a:prstGeom>
          <a:solidFill>
            <a:srgbClr val="FFC000">
              <a:alpha val="23000"/>
            </a:srgbClr>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PAD</a:t>
            </a:r>
            <a:r>
              <a:rPr lang="zh-CN" altLang="en-US" sz="1000" dirty="0">
                <a:latin typeface="微软雅黑" panose="020B0503020204020204" pitchFamily="34" charset="-122"/>
                <a:ea typeface="微软雅黑" panose="020B0503020204020204" pitchFamily="34" charset="-122"/>
              </a:rPr>
              <a:t> </a:t>
            </a:r>
            <a:r>
              <a:rPr lang="en-US" altLang="zh-CN" sz="1000" dirty="0" smtClean="0">
                <a:latin typeface="微软雅黑" panose="020B0503020204020204" pitchFamily="34" charset="-122"/>
                <a:ea typeface="微软雅黑" panose="020B0503020204020204" pitchFamily="34" charset="-122"/>
              </a:rPr>
              <a:t>/ </a:t>
            </a:r>
            <a:r>
              <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机顶盒 </a:t>
            </a:r>
            <a:r>
              <a:rPr kumimoji="0" lang="en-US" altLang="zh-CN"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endParaRPr kumimoji="0" lang="zh-CN" altLang="en-US" sz="10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矩形 51"/>
          <p:cNvSpPr/>
          <p:nvPr/>
        </p:nvSpPr>
        <p:spPr bwMode="auto">
          <a:xfrm>
            <a:off x="6878906" y="1554588"/>
            <a:ext cx="937520"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主机集群 </a:t>
            </a:r>
            <a:r>
              <a:rPr lang="en-US" altLang="zh-CN" sz="1000" dirty="0">
                <a:latin typeface="微软雅黑" panose="020B0503020204020204" pitchFamily="34" charset="-122"/>
                <a:ea typeface="微软雅黑" panose="020B0503020204020204" pitchFamily="34" charset="-122"/>
              </a:rPr>
              <a:t>(Swarm)</a:t>
            </a:r>
            <a:endParaRPr lang="zh-CN" altLang="en-US" sz="1000" dirty="0">
              <a:latin typeface="微软雅黑" panose="020B0503020204020204" pitchFamily="34" charset="-122"/>
              <a:ea typeface="微软雅黑" panose="020B0503020204020204" pitchFamily="34" charset="-122"/>
            </a:endParaRPr>
          </a:p>
        </p:txBody>
      </p:sp>
      <p:sp>
        <p:nvSpPr>
          <p:cNvPr id="53" name="矩形 52"/>
          <p:cNvSpPr/>
          <p:nvPr/>
        </p:nvSpPr>
        <p:spPr bwMode="auto">
          <a:xfrm>
            <a:off x="6878906" y="1954182"/>
            <a:ext cx="937520"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单点登录</a:t>
            </a:r>
            <a:endParaRPr lang="en-US" altLang="zh-CN" sz="1000" dirty="0">
              <a:latin typeface="微软雅黑" panose="020B0503020204020204" pitchFamily="34" charset="-122"/>
              <a:ea typeface="微软雅黑" panose="020B0503020204020204" pitchFamily="34" charset="-122"/>
            </a:endParaRPr>
          </a:p>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(CAS)</a:t>
            </a:r>
            <a:endParaRPr lang="zh-CN" altLang="en-US" sz="1000" dirty="0">
              <a:latin typeface="微软雅黑" panose="020B0503020204020204" pitchFamily="34" charset="-122"/>
              <a:ea typeface="微软雅黑" panose="020B0503020204020204" pitchFamily="34" charset="-122"/>
            </a:endParaRPr>
          </a:p>
        </p:txBody>
      </p:sp>
      <p:sp>
        <p:nvSpPr>
          <p:cNvPr id="54" name="矩形 53"/>
          <p:cNvSpPr/>
          <p:nvPr/>
        </p:nvSpPr>
        <p:spPr bwMode="auto">
          <a:xfrm>
            <a:off x="6882641" y="2355241"/>
            <a:ext cx="933319"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定时任务</a:t>
            </a:r>
            <a:endParaRPr lang="en-US" altLang="zh-CN" sz="1000" dirty="0">
              <a:latin typeface="微软雅黑" panose="020B0503020204020204" pitchFamily="34" charset="-122"/>
              <a:ea typeface="微软雅黑" panose="020B0503020204020204" pitchFamily="34" charset="-122"/>
            </a:endParaRPr>
          </a:p>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QuartZ</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55" name="矩形 54"/>
          <p:cNvSpPr/>
          <p:nvPr/>
        </p:nvSpPr>
        <p:spPr bwMode="auto">
          <a:xfrm>
            <a:off x="6878906" y="2766585"/>
            <a:ext cx="937520"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调用链</a:t>
            </a:r>
            <a:endParaRPr lang="en-US" altLang="zh-CN" sz="1000" dirty="0">
              <a:latin typeface="微软雅黑" panose="020B0503020204020204" pitchFamily="34" charset="-122"/>
              <a:ea typeface="微软雅黑" panose="020B0503020204020204" pitchFamily="34" charset="-122"/>
            </a:endParaRPr>
          </a:p>
          <a:p>
            <a:pPr algn="ctr" eaLnBrk="1" hangingPunct="1">
              <a:buFont typeface="Arial" pitchFamily="34" charset="0"/>
              <a:buNone/>
            </a:pP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InvokeTrace</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56" name="矩形 55"/>
          <p:cNvSpPr/>
          <p:nvPr/>
        </p:nvSpPr>
        <p:spPr bwMode="auto">
          <a:xfrm>
            <a:off x="6882641" y="3164847"/>
            <a:ext cx="934711" cy="364115"/>
          </a:xfrm>
          <a:prstGeom prst="rect">
            <a:avLst/>
          </a:prstGeom>
          <a:solidFill>
            <a:srgbClr val="CF95CC"/>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1" hangingPunct="1">
              <a:buFont typeface="Arial" pitchFamily="34" charset="0"/>
              <a:buNone/>
            </a:pPr>
            <a:r>
              <a:rPr lang="zh-CN" altLang="en-US" sz="1000" dirty="0">
                <a:latin typeface="微软雅黑" panose="020B0503020204020204" pitchFamily="34" charset="-122"/>
                <a:ea typeface="微软雅黑" panose="020B0503020204020204" pitchFamily="34" charset="-122"/>
              </a:rPr>
              <a:t>配置中心 </a:t>
            </a:r>
            <a:r>
              <a:rPr lang="en-US" altLang="zh-CN" sz="1000" dirty="0">
                <a:latin typeface="微软雅黑" panose="020B0503020204020204" pitchFamily="34" charset="-122"/>
                <a:ea typeface="微软雅黑" panose="020B0503020204020204" pitchFamily="34" charset="-122"/>
              </a:rPr>
              <a:t>(</a:t>
            </a:r>
            <a:r>
              <a:rPr lang="en-US" altLang="zh-CN" sz="1000" dirty="0" err="1">
                <a:latin typeface="微软雅黑" panose="020B0503020204020204" pitchFamily="34" charset="-122"/>
                <a:ea typeface="微软雅黑" panose="020B0503020204020204" pitchFamily="34" charset="-122"/>
              </a:rPr>
              <a:t>Conf</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57" name="五边形 56"/>
          <p:cNvSpPr/>
          <p:nvPr/>
        </p:nvSpPr>
        <p:spPr>
          <a:xfrm rot="5400000">
            <a:off x="-374762" y="1191031"/>
            <a:ext cx="1263621" cy="33356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anose="020B0503020204020204" pitchFamily="34" charset="-122"/>
                <a:ea typeface="微软雅黑" panose="020B0503020204020204" pitchFamily="34" charset="-122"/>
              </a:rPr>
              <a:t>系统架构</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3767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6008" y="123478"/>
            <a:ext cx="2741856" cy="2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16798" y="1044957"/>
            <a:ext cx="2731066"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二、单体应用的优缺点</a:t>
            </a:r>
            <a:endParaRPr lang="zh-CN" altLang="en-US" dirty="0">
              <a:solidFill>
                <a:schemeClr val="tx1">
                  <a:lumMod val="65000"/>
                  <a:lumOff val="35000"/>
                </a:schemeClr>
              </a:solidFill>
            </a:endParaRPr>
          </a:p>
        </p:txBody>
      </p:sp>
      <p:grpSp>
        <p:nvGrpSpPr>
          <p:cNvPr id="5" name="组合 4"/>
          <p:cNvGrpSpPr/>
          <p:nvPr/>
        </p:nvGrpSpPr>
        <p:grpSpPr>
          <a:xfrm>
            <a:off x="507972" y="3710334"/>
            <a:ext cx="3503612" cy="1309688"/>
            <a:chOff x="1042988" y="2273002"/>
            <a:chExt cx="3503612" cy="1309688"/>
          </a:xfrm>
          <a:solidFill>
            <a:srgbClr val="2DB2A4"/>
          </a:solidFill>
        </p:grpSpPr>
        <p:sp>
          <p:nvSpPr>
            <p:cNvPr id="6" name="Freeform 7"/>
            <p:cNvSpPr>
              <a:spLocks/>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151814" y="2393960"/>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sp>
          <p:nvSpPr>
            <p:cNvPr id="8" name="TextBox 53"/>
            <p:cNvSpPr txBox="1"/>
            <p:nvPr/>
          </p:nvSpPr>
          <p:spPr>
            <a:xfrm>
              <a:off x="1954106" y="2504003"/>
              <a:ext cx="2088231" cy="276999"/>
            </a:xfrm>
            <a:prstGeom prst="rect">
              <a:avLst/>
            </a:prstGeom>
            <a:grpFill/>
          </p:spPr>
          <p:txBody>
            <a:bodyPr wrap="square" rtlCol="0">
              <a:spAutoFit/>
            </a:bodyPr>
            <a:lstStyle/>
            <a:p>
              <a:pPr algn="just"/>
              <a:r>
                <a:rPr lang="zh-CN" altLang="en-US" sz="1200" dirty="0">
                  <a:solidFill>
                    <a:schemeClr val="bg1"/>
                  </a:solidFill>
                  <a:latin typeface="微软雅黑" pitchFamily="34" charset="-122"/>
                  <a:ea typeface="微软雅黑" pitchFamily="34" charset="-122"/>
                </a:rPr>
                <a:t>部署简单</a:t>
              </a:r>
              <a:r>
                <a:rPr lang="zh-CN" altLang="en-US" sz="1200" dirty="0" smtClean="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p:txBody>
        </p:sp>
      </p:grpSp>
      <p:grpSp>
        <p:nvGrpSpPr>
          <p:cNvPr id="9" name="组合 8"/>
          <p:cNvGrpSpPr/>
          <p:nvPr/>
        </p:nvGrpSpPr>
        <p:grpSpPr>
          <a:xfrm flipH="1">
            <a:off x="4800766" y="3677867"/>
            <a:ext cx="4005263" cy="1309688"/>
            <a:chOff x="893937" y="3331865"/>
            <a:chExt cx="3652663" cy="1309688"/>
          </a:xfrm>
        </p:grpSpPr>
        <p:sp>
          <p:nvSpPr>
            <p:cNvPr id="10" name="Freeform 8"/>
            <p:cNvSpPr>
              <a:spLocks/>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57"/>
            <p:cNvSpPr txBox="1"/>
            <p:nvPr/>
          </p:nvSpPr>
          <p:spPr>
            <a:xfrm>
              <a:off x="893937" y="3562866"/>
              <a:ext cx="2088231" cy="276999"/>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开发效率“高”，上手容易</a:t>
              </a:r>
              <a:r>
                <a:rPr lang="zh-CN" altLang="en-US" sz="1200" dirty="0" smtClean="0"/>
                <a:t>。</a:t>
              </a:r>
              <a:endParaRPr lang="en-US" altLang="zh-CN" sz="1200" dirty="0"/>
            </a:p>
          </p:txBody>
        </p:sp>
        <p:sp>
          <p:nvSpPr>
            <p:cNvPr id="12" name="矩形 11"/>
            <p:cNvSpPr/>
            <p:nvPr/>
          </p:nvSpPr>
          <p:spPr>
            <a:xfrm>
              <a:off x="3360282" y="3449561"/>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sp>
        <p:nvSpPr>
          <p:cNvPr id="13" name="文本框 12"/>
          <p:cNvSpPr txBox="1"/>
          <p:nvPr/>
        </p:nvSpPr>
        <p:spPr>
          <a:xfrm>
            <a:off x="4156943" y="3831292"/>
            <a:ext cx="617158" cy="553998"/>
          </a:xfrm>
          <a:prstGeom prst="rect">
            <a:avLst/>
          </a:prstGeom>
          <a:noFill/>
        </p:spPr>
        <p:txBody>
          <a:bodyPr wrap="square" lIns="0" tIns="0" rIns="0" bIns="0" rtlCol="0">
            <a:spAutoFit/>
          </a:bodyPr>
          <a:lstStyle/>
          <a:p>
            <a:r>
              <a:rPr lang="zh-CN" altLang="en-US" sz="3600" b="1" dirty="0" smtClean="0">
                <a:solidFill>
                  <a:schemeClr val="bg1">
                    <a:lumMod val="65000"/>
                  </a:schemeClr>
                </a:solidFill>
                <a:latin typeface="微软雅黑" pitchFamily="34" charset="-122"/>
                <a:ea typeface="微软雅黑" pitchFamily="34" charset="-122"/>
              </a:rPr>
              <a:t>优</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74" y="699542"/>
            <a:ext cx="3646020" cy="281234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86749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7584" y="771550"/>
            <a:ext cx="7561015"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zh-CN" altLang="en-US" sz="2400" dirty="0" smtClean="0"/>
              <a:t>公有云平台 </a:t>
            </a:r>
            <a:r>
              <a:rPr lang="en-US" altLang="zh-CN" sz="2400" dirty="0" smtClean="0"/>
              <a:t>vs </a:t>
            </a:r>
            <a:r>
              <a:rPr lang="zh-CN" altLang="en-US" sz="2400" dirty="0" smtClean="0"/>
              <a:t>微服务平台</a:t>
            </a:r>
            <a:endParaRPr lang="zh-CN" altLang="zh-CN" sz="2400" dirty="0"/>
          </a:p>
        </p:txBody>
      </p:sp>
      <p:graphicFrame>
        <p:nvGraphicFramePr>
          <p:cNvPr id="4" name="表格 3"/>
          <p:cNvGraphicFramePr>
            <a:graphicFrameLocks noGrp="1"/>
          </p:cNvGraphicFramePr>
          <p:nvPr>
            <p:extLst>
              <p:ext uri="{D42A27DB-BD31-4B8C-83A1-F6EECF244321}">
                <p14:modId xmlns:p14="http://schemas.microsoft.com/office/powerpoint/2010/main" val="3547899960"/>
              </p:ext>
            </p:extLst>
          </p:nvPr>
        </p:nvGraphicFramePr>
        <p:xfrm>
          <a:off x="539552" y="1419622"/>
          <a:ext cx="8352928" cy="3456384"/>
        </p:xfrm>
        <a:graphic>
          <a:graphicData uri="http://schemas.openxmlformats.org/drawingml/2006/table">
            <a:tbl>
              <a:tblPr firstRow="1" bandRow="1">
                <a:tableStyleId>{5C22544A-7EE6-4342-B048-85BDC9FD1C3A}</a:tableStyleId>
              </a:tblPr>
              <a:tblGrid>
                <a:gridCol w="1027036"/>
                <a:gridCol w="4541583"/>
                <a:gridCol w="2784309"/>
              </a:tblGrid>
              <a:tr h="6047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400" b="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bg1"/>
                          </a:solidFill>
                          <a:latin typeface="微软雅黑" panose="020B0503020204020204" pitchFamily="34" charset="-122"/>
                          <a:ea typeface="微软雅黑" panose="020B0503020204020204" pitchFamily="34" charset="-122"/>
                        </a:rPr>
                        <a:t>公有云平台</a:t>
                      </a:r>
                      <a:r>
                        <a:rPr lang="zh-CN" altLang="en-US" sz="1400" b="0" dirty="0" smtClean="0">
                          <a:solidFill>
                            <a:schemeClr val="bg1"/>
                          </a:solidFill>
                          <a:latin typeface="微软雅黑" panose="020B0503020204020204" pitchFamily="34" charset="-122"/>
                          <a:ea typeface="微软雅黑" panose="020B0503020204020204" pitchFamily="34" charset="-122"/>
                        </a:rPr>
                        <a:t>（</a:t>
                      </a:r>
                      <a:r>
                        <a:rPr lang="zh-CN" altLang="en-US" sz="1400" b="0" kern="1200" dirty="0" smtClean="0">
                          <a:solidFill>
                            <a:schemeClr val="bg1"/>
                          </a:solidFill>
                          <a:latin typeface="微软雅黑" panose="020B0503020204020204" pitchFamily="34" charset="-122"/>
                          <a:ea typeface="微软雅黑" panose="020B0503020204020204" pitchFamily="34" charset="-122"/>
                          <a:cs typeface="+mn-cs"/>
                        </a:rPr>
                        <a:t>以阿里云、</a:t>
                      </a:r>
                      <a:r>
                        <a:rPr lang="en-US" altLang="zh-CN" sz="1400" b="0" kern="1200" dirty="0" smtClean="0">
                          <a:solidFill>
                            <a:schemeClr val="bg1"/>
                          </a:solidFill>
                          <a:latin typeface="微软雅黑" panose="020B0503020204020204" pitchFamily="34" charset="-122"/>
                          <a:ea typeface="微软雅黑" panose="020B0503020204020204" pitchFamily="34" charset="-122"/>
                          <a:cs typeface="+mn-cs"/>
                        </a:rPr>
                        <a:t>AWS</a:t>
                      </a:r>
                      <a:r>
                        <a:rPr lang="zh-CN" altLang="en-US" sz="1400" b="0" kern="1200" dirty="0" smtClean="0">
                          <a:solidFill>
                            <a:schemeClr val="bg1"/>
                          </a:solidFill>
                          <a:latin typeface="微软雅黑" panose="020B0503020204020204" pitchFamily="34" charset="-122"/>
                          <a:ea typeface="微软雅黑" panose="020B0503020204020204" pitchFamily="34" charset="-122"/>
                          <a:cs typeface="+mn-cs"/>
                        </a:rPr>
                        <a:t>为代表的公有云</a:t>
                      </a:r>
                      <a:r>
                        <a:rPr lang="zh-CN" altLang="en-US" sz="1400" b="0" dirty="0" smtClean="0">
                          <a:solidFill>
                            <a:schemeClr val="bg1"/>
                          </a:solidFill>
                          <a:latin typeface="微软雅黑" panose="020B0503020204020204" pitchFamily="34" charset="-122"/>
                          <a:ea typeface="微软雅黑" panose="020B0503020204020204" pitchFamily="34" charset="-122"/>
                        </a:rPr>
                        <a:t>）</a:t>
                      </a:r>
                      <a:endParaRPr lang="zh-CN" altLang="en-US" sz="1400" b="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微服务平台</a:t>
                      </a:r>
                      <a:r>
                        <a:rPr lang="zh-CN" altLang="en-US" sz="1400" b="0" dirty="0" smtClean="0">
                          <a:solidFill>
                            <a:schemeClr val="bg1"/>
                          </a:solidFill>
                          <a:latin typeface="微软雅黑" panose="020B0503020204020204" pitchFamily="34" charset="-122"/>
                          <a:ea typeface="微软雅黑" panose="020B0503020204020204" pitchFamily="34" charset="-122"/>
                        </a:rPr>
                        <a:t>（</a:t>
                      </a:r>
                      <a:r>
                        <a:rPr lang="zh-CN" altLang="en-US" sz="1400" b="0" kern="1200" dirty="0" smtClean="0">
                          <a:solidFill>
                            <a:schemeClr val="bg1"/>
                          </a:solidFill>
                          <a:latin typeface="微软雅黑" panose="020B0503020204020204" pitchFamily="34" charset="-122"/>
                          <a:ea typeface="微软雅黑" panose="020B0503020204020204" pitchFamily="34" charset="-122"/>
                          <a:cs typeface="+mn-cs"/>
                        </a:rPr>
                        <a:t>神州数码微服务平台</a:t>
                      </a:r>
                      <a:r>
                        <a:rPr lang="zh-CN" altLang="en-US" sz="1400" b="0" dirty="0" smtClean="0">
                          <a:solidFill>
                            <a:schemeClr val="bg1"/>
                          </a:solidFill>
                          <a:latin typeface="微软雅黑" panose="020B0503020204020204" pitchFamily="34" charset="-122"/>
                          <a:ea typeface="微软雅黑" panose="020B0503020204020204" pitchFamily="34" charset="-122"/>
                        </a:rPr>
                        <a:t>）</a:t>
                      </a:r>
                      <a:endParaRPr lang="zh-CN" altLang="en-US" sz="1400" b="0" dirty="0">
                        <a:solidFill>
                          <a:schemeClr val="bg1"/>
                        </a:solidFill>
                        <a:latin typeface="微软雅黑" panose="020B0503020204020204" pitchFamily="34" charset="-122"/>
                        <a:ea typeface="微软雅黑" panose="020B0503020204020204" pitchFamily="34" charset="-122"/>
                      </a:endParaRPr>
                    </a:p>
                  </a:txBody>
                  <a:tcPr/>
                </a:tc>
              </a:tr>
              <a:tr h="604719">
                <a:tc>
                  <a:txBody>
                    <a:bodyPr/>
                    <a:lstStyle/>
                    <a:p>
                      <a:r>
                        <a:rPr lang="zh-CN" altLang="en-US" sz="1400" dirty="0" smtClean="0">
                          <a:latin typeface="微软雅黑" panose="020B0503020204020204" pitchFamily="34" charset="-122"/>
                          <a:ea typeface="微软雅黑" panose="020B0503020204020204" pitchFamily="34" charset="-122"/>
                        </a:rPr>
                        <a:t>硬件资源</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以云服务商的</a:t>
                      </a:r>
                      <a:r>
                        <a:rPr lang="en-US" altLang="zh-CN" sz="1400" dirty="0" smtClean="0">
                          <a:latin typeface="微软雅黑" panose="020B0503020204020204" pitchFamily="34" charset="-122"/>
                          <a:ea typeface="微软雅黑" panose="020B0503020204020204" pitchFamily="34" charset="-122"/>
                        </a:rPr>
                        <a:t>IAAS</a:t>
                      </a:r>
                      <a:r>
                        <a:rPr lang="zh-CN" altLang="en-US" sz="1400" dirty="0" smtClean="0">
                          <a:latin typeface="微软雅黑" panose="020B0503020204020204" pitchFamily="34" charset="-122"/>
                          <a:ea typeface="微软雅黑" panose="020B0503020204020204" pitchFamily="34" charset="-122"/>
                        </a:rPr>
                        <a:t>服务为基础</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复用已有的硬件及网络资源或租用云提供商的</a:t>
                      </a:r>
                      <a:r>
                        <a:rPr lang="en-US" altLang="zh-CN" sz="1400" dirty="0" smtClean="0">
                          <a:latin typeface="微软雅黑" panose="020B0503020204020204" pitchFamily="34" charset="-122"/>
                          <a:ea typeface="微软雅黑" panose="020B0503020204020204" pitchFamily="34" charset="-122"/>
                        </a:rPr>
                        <a:t>IAAS</a:t>
                      </a:r>
                      <a:r>
                        <a:rPr lang="zh-CN" altLang="en-US" sz="1400" dirty="0" smtClean="0">
                          <a:latin typeface="微软雅黑" panose="020B0503020204020204" pitchFamily="34" charset="-122"/>
                          <a:ea typeface="微软雅黑" panose="020B0503020204020204" pitchFamily="34" charset="-122"/>
                        </a:rPr>
                        <a:t>服务</a:t>
                      </a:r>
                      <a:endParaRPr lang="zh-CN" altLang="en-US" sz="1400" dirty="0">
                        <a:latin typeface="微软雅黑" panose="020B0503020204020204" pitchFamily="34" charset="-122"/>
                        <a:ea typeface="微软雅黑" panose="020B0503020204020204" pitchFamily="34" charset="-122"/>
                      </a:endParaRPr>
                    </a:p>
                  </a:txBody>
                  <a:tcPr/>
                </a:tc>
              </a:tr>
              <a:tr h="6047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服务内容</a:t>
                      </a:r>
                    </a:p>
                  </a:txBody>
                  <a:tcPr/>
                </a:tc>
                <a:tc>
                  <a:txBody>
                    <a:bodyPr/>
                    <a:lstStyle/>
                    <a:p>
                      <a:r>
                        <a:rPr lang="zh-CN" altLang="en-US" sz="1400" kern="1200" dirty="0" smtClean="0">
                          <a:solidFill>
                            <a:schemeClr val="dk1"/>
                          </a:solidFill>
                          <a:latin typeface="微软雅黑" panose="020B0503020204020204" pitchFamily="34" charset="-122"/>
                          <a:ea typeface="微软雅黑" panose="020B0503020204020204" pitchFamily="34" charset="-122"/>
                          <a:cs typeface="+mn-cs"/>
                        </a:rPr>
                        <a:t>以</a:t>
                      </a:r>
                      <a:r>
                        <a:rPr lang="en-US" altLang="zh-CN" sz="1400" kern="1200" dirty="0" smtClean="0">
                          <a:solidFill>
                            <a:schemeClr val="dk1"/>
                          </a:solidFill>
                          <a:latin typeface="微软雅黑" panose="020B0503020204020204" pitchFamily="34" charset="-122"/>
                          <a:ea typeface="微软雅黑" panose="020B0503020204020204" pitchFamily="34" charset="-122"/>
                          <a:cs typeface="+mn-cs"/>
                        </a:rPr>
                        <a:t>IAAS</a:t>
                      </a:r>
                      <a:r>
                        <a:rPr lang="zh-CN" altLang="en-US" sz="1400" kern="1200" dirty="0" smtClean="0">
                          <a:solidFill>
                            <a:schemeClr val="dk1"/>
                          </a:solidFill>
                          <a:latin typeface="微软雅黑" panose="020B0503020204020204" pitchFamily="34" charset="-122"/>
                          <a:ea typeface="微软雅黑" panose="020B0503020204020204" pitchFamily="34" charset="-122"/>
                          <a:cs typeface="+mn-cs"/>
                        </a:rPr>
                        <a:t>、</a:t>
                      </a:r>
                      <a:r>
                        <a:rPr lang="en-US" altLang="zh-CN" sz="1400" kern="1200" dirty="0" smtClean="0">
                          <a:solidFill>
                            <a:schemeClr val="dk1"/>
                          </a:solidFill>
                          <a:latin typeface="微软雅黑" panose="020B0503020204020204" pitchFamily="34" charset="-122"/>
                          <a:ea typeface="微软雅黑" panose="020B0503020204020204" pitchFamily="34" charset="-122"/>
                          <a:cs typeface="+mn-cs"/>
                        </a:rPr>
                        <a:t>PAAS</a:t>
                      </a:r>
                      <a:r>
                        <a:rPr lang="zh-CN" altLang="en-US" sz="1400" kern="1200" dirty="0" smtClean="0">
                          <a:solidFill>
                            <a:schemeClr val="dk1"/>
                          </a:solidFill>
                          <a:latin typeface="微软雅黑" panose="020B0503020204020204" pitchFamily="34" charset="-122"/>
                          <a:ea typeface="微软雅黑" panose="020B0503020204020204" pitchFamily="34" charset="-122"/>
                          <a:cs typeface="+mn-cs"/>
                        </a:rPr>
                        <a:t>、数据库、存储等特定领域的技术服务为重点产品</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提供微服务架构所需的整体解决方案</a:t>
                      </a:r>
                      <a:endParaRPr lang="zh-CN" altLang="en-US" sz="1400" dirty="0">
                        <a:latin typeface="微软雅黑" panose="020B0503020204020204" pitchFamily="34" charset="-122"/>
                        <a:ea typeface="微软雅黑" panose="020B0503020204020204" pitchFamily="34" charset="-122"/>
                      </a:endParaRPr>
                    </a:p>
                  </a:txBody>
                  <a:tcPr/>
                </a:tc>
              </a:tr>
              <a:tr h="604719">
                <a:tc>
                  <a:txBody>
                    <a:bodyPr/>
                    <a:lstStyle/>
                    <a:p>
                      <a:r>
                        <a:rPr lang="zh-CN" altLang="en-US" sz="1400" dirty="0" smtClean="0">
                          <a:latin typeface="微软雅黑" panose="020B0503020204020204" pitchFamily="34" charset="-122"/>
                          <a:ea typeface="微软雅黑" panose="020B0503020204020204" pitchFamily="34" charset="-122"/>
                        </a:rPr>
                        <a:t>可定制化</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提供通用解决方案</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在通用解决方案的基础上提供定制服务</a:t>
                      </a:r>
                      <a:endParaRPr lang="zh-CN" altLang="en-US" sz="1400" dirty="0">
                        <a:latin typeface="微软雅黑" panose="020B0503020204020204" pitchFamily="34" charset="-122"/>
                        <a:ea typeface="微软雅黑" panose="020B0503020204020204" pitchFamily="34" charset="-122"/>
                      </a:endParaRPr>
                    </a:p>
                  </a:txBody>
                  <a:tcPr/>
                </a:tc>
              </a:tr>
              <a:tr h="432789">
                <a:tc>
                  <a:txBody>
                    <a:bodyPr/>
                    <a:lstStyle/>
                    <a:p>
                      <a:r>
                        <a:rPr lang="zh-CN" altLang="en-US" sz="1400" dirty="0" smtClean="0">
                          <a:latin typeface="微软雅黑" panose="020B0503020204020204" pitchFamily="34" charset="-122"/>
                          <a:ea typeface="微软雅黑" panose="020B0503020204020204" pitchFamily="34" charset="-122"/>
                        </a:rPr>
                        <a:t>数据安全</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数据存储在云环境上</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数据私有存储</a:t>
                      </a:r>
                      <a:endParaRPr lang="zh-CN" altLang="en-US" sz="1400" dirty="0">
                        <a:latin typeface="微软雅黑" panose="020B0503020204020204" pitchFamily="34" charset="-122"/>
                        <a:ea typeface="微软雅黑" panose="020B0503020204020204" pitchFamily="34" charset="-122"/>
                      </a:endParaRPr>
                    </a:p>
                  </a:txBody>
                  <a:tcPr/>
                </a:tc>
              </a:tr>
              <a:tr h="604719">
                <a:tc>
                  <a:txBody>
                    <a:bodyPr/>
                    <a:lstStyle/>
                    <a:p>
                      <a:r>
                        <a:rPr lang="zh-CN" altLang="en-US" sz="1400" kern="1200" dirty="0" smtClean="0">
                          <a:solidFill>
                            <a:schemeClr val="dk1"/>
                          </a:solidFill>
                          <a:latin typeface="微软雅黑" panose="020B0503020204020204" pitchFamily="34" charset="-122"/>
                          <a:ea typeface="微软雅黑" panose="020B0503020204020204" pitchFamily="34" charset="-122"/>
                          <a:cs typeface="+mn-cs"/>
                        </a:rPr>
                        <a:t>门槛</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微软雅黑" panose="020B0503020204020204" pitchFamily="34" charset="-122"/>
                          <a:ea typeface="微软雅黑" panose="020B0503020204020204" pitchFamily="34" charset="-122"/>
                        </a:rPr>
                        <a:t>不同的云有不同的特点，作出正确选择的门槛较高</a:t>
                      </a:r>
                    </a:p>
                  </a:txBody>
                  <a:tcPr/>
                </a:tc>
                <a:tc>
                  <a:txBody>
                    <a:bodyPr/>
                    <a:lstStyle/>
                    <a:p>
                      <a:r>
                        <a:rPr lang="zh-CN" altLang="en-US" sz="1400" dirty="0" smtClean="0">
                          <a:latin typeface="微软雅黑" panose="020B0503020204020204" pitchFamily="34" charset="-122"/>
                          <a:ea typeface="微软雅黑" panose="020B0503020204020204" pitchFamily="34" charset="-122"/>
                        </a:rPr>
                        <a:t>小型、轻量、上手容易</a:t>
                      </a:r>
                      <a:endParaRPr lang="zh-CN" altLang="en-US" sz="1400" kern="1200" dirty="0">
                        <a:solidFill>
                          <a:schemeClr val="dk1"/>
                        </a:solidFill>
                        <a:latin typeface="微软雅黑" panose="020B0503020204020204" pitchFamily="34" charset="-122"/>
                        <a:ea typeface="微软雅黑" panose="020B0503020204020204" pitchFamily="34" charset="-122"/>
                        <a:cs typeface="+mn-cs"/>
                      </a:endParaRPr>
                    </a:p>
                  </a:txBody>
                  <a:tcPr/>
                </a:tc>
              </a:tr>
            </a:tbl>
          </a:graphicData>
        </a:graphic>
      </p:graphicFrame>
      <p:sp>
        <p:nvSpPr>
          <p:cNvPr id="5" name="标题 1"/>
          <p:cNvSpPr>
            <a:spLocks noGrp="1"/>
          </p:cNvSpPr>
          <p:nvPr>
            <p:ph type="title"/>
          </p:nvPr>
        </p:nvSpPr>
        <p:spPr>
          <a:xfrm>
            <a:off x="606008" y="123478"/>
            <a:ext cx="2741856" cy="277143"/>
          </a:xfrm>
        </p:spPr>
        <p:txBody>
          <a:bodyPr/>
          <a:lstStyle/>
          <a:p>
            <a:pPr algn="l"/>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微</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服务平台</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3715044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3976" y="697734"/>
            <a:ext cx="8856984"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en-US" altLang="zh-CN" sz="2400" b="1" dirty="0" smtClean="0"/>
              <a:t>SOA</a:t>
            </a:r>
            <a:r>
              <a:rPr lang="zh-CN" altLang="en-US" sz="2400" b="1" dirty="0"/>
              <a:t> </a:t>
            </a:r>
            <a:r>
              <a:rPr lang="en-US" altLang="zh-CN" sz="2400" b="1" dirty="0" smtClean="0"/>
              <a:t>vs </a:t>
            </a:r>
            <a:r>
              <a:rPr lang="zh-CN" altLang="en-US" sz="2400" b="1" dirty="0" smtClean="0"/>
              <a:t>微服务</a:t>
            </a:r>
            <a:endParaRPr lang="zh-CN" altLang="zh-CN" sz="2400" b="1" dirty="0"/>
          </a:p>
        </p:txBody>
      </p:sp>
      <p:sp>
        <p:nvSpPr>
          <p:cNvPr id="6" name="矩形 5"/>
          <p:cNvSpPr/>
          <p:nvPr/>
        </p:nvSpPr>
        <p:spPr>
          <a:xfrm>
            <a:off x="323528" y="1303367"/>
            <a:ext cx="9989111" cy="377411"/>
          </a:xfrm>
          <a:prstGeom prst="rect">
            <a:avLst/>
          </a:prstGeom>
        </p:spPr>
        <p:txBody>
          <a:bodyPr wrap="square">
            <a:spAutoFit/>
          </a:bodyPr>
          <a:lstStyle/>
          <a:p>
            <a:pPr>
              <a:lnSpc>
                <a:spcPct val="150000"/>
              </a:lnSpc>
            </a:pPr>
            <a:r>
              <a:rPr lang="en-US" altLang="zh-CN" sz="1400" dirty="0" smtClean="0">
                <a:latin typeface="微软雅黑" panose="020B0503020204020204" pitchFamily="34" charset="-122"/>
                <a:ea typeface="微软雅黑" panose="020B0503020204020204" pitchFamily="34" charset="-122"/>
              </a:rPr>
              <a:t>SOA</a:t>
            </a:r>
            <a:r>
              <a:rPr lang="zh-CN" altLang="en-US" sz="1400" dirty="0" smtClean="0">
                <a:latin typeface="微软雅黑" panose="020B0503020204020204" pitchFamily="34" charset="-122"/>
                <a:ea typeface="微软雅黑" panose="020B0503020204020204" pitchFamily="34" charset="-122"/>
              </a:rPr>
              <a:t>从</a:t>
            </a:r>
            <a:r>
              <a:rPr lang="en-US" altLang="zh-CN" sz="1400" dirty="0" smtClean="0">
                <a:latin typeface="微软雅黑" panose="020B0503020204020204" pitchFamily="34" charset="-122"/>
                <a:ea typeface="微软雅黑" panose="020B0503020204020204" pitchFamily="34" charset="-122"/>
              </a:rPr>
              <a:t>2000</a:t>
            </a:r>
            <a:r>
              <a:rPr lang="zh-CN" altLang="en-US" sz="1400" dirty="0" smtClean="0">
                <a:latin typeface="微软雅黑" panose="020B0503020204020204" pitchFamily="34" charset="-122"/>
                <a:ea typeface="微软雅黑" panose="020B0503020204020204" pitchFamily="34" charset="-122"/>
              </a:rPr>
              <a:t>年开始发展，</a:t>
            </a:r>
            <a:r>
              <a:rPr lang="en-US" altLang="zh-CN" sz="1400" dirty="0" smtClean="0">
                <a:latin typeface="微软雅黑" panose="020B0503020204020204" pitchFamily="34" charset="-122"/>
                <a:ea typeface="微软雅黑" panose="020B0503020204020204" pitchFamily="34" charset="-122"/>
              </a:rPr>
              <a:t>2010</a:t>
            </a:r>
            <a:r>
              <a:rPr lang="zh-CN" altLang="en-US" sz="1400" dirty="0" smtClean="0">
                <a:latin typeface="微软雅黑" panose="020B0503020204020204" pitchFamily="34" charset="-122"/>
                <a:ea typeface="微软雅黑" panose="020B0503020204020204" pitchFamily="34" charset="-122"/>
              </a:rPr>
              <a:t>后开始发展的微服务架构则更具灵活性、可实施性、可扩展性</a:t>
            </a:r>
            <a:endParaRPr lang="en-US" altLang="zh-CN" sz="1400" dirty="0" smtClean="0">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396035932"/>
              </p:ext>
            </p:extLst>
          </p:nvPr>
        </p:nvGraphicFramePr>
        <p:xfrm>
          <a:off x="467544" y="1824746"/>
          <a:ext cx="8280920" cy="2259174"/>
        </p:xfrm>
        <a:graphic>
          <a:graphicData uri="http://schemas.openxmlformats.org/drawingml/2006/table">
            <a:tbl>
              <a:tblPr firstRow="1" bandRow="1">
                <a:tableStyleId>{5C22544A-7EE6-4342-B048-85BDC9FD1C3A}</a:tableStyleId>
              </a:tblPr>
              <a:tblGrid>
                <a:gridCol w="4140460"/>
                <a:gridCol w="4140460"/>
              </a:tblGrid>
              <a:tr h="376529">
                <a:tc>
                  <a:txBody>
                    <a:bodyPr/>
                    <a:lstStyle/>
                    <a:p>
                      <a:r>
                        <a:rPr lang="en-US" altLang="zh-CN" sz="1400" dirty="0" smtClean="0">
                          <a:latin typeface="微软雅黑" panose="020B0503020204020204" pitchFamily="34" charset="-122"/>
                          <a:ea typeface="微软雅黑" panose="020B0503020204020204" pitchFamily="34" charset="-122"/>
                        </a:rPr>
                        <a:t>SOA</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微服务</a:t>
                      </a:r>
                      <a:endParaRPr lang="zh-CN" altLang="en-US" sz="1400" dirty="0">
                        <a:latin typeface="微软雅黑" panose="020B0503020204020204" pitchFamily="34" charset="-122"/>
                        <a:ea typeface="微软雅黑" panose="020B0503020204020204" pitchFamily="34" charset="-122"/>
                      </a:endParaRPr>
                    </a:p>
                  </a:txBody>
                  <a:tcPr/>
                </a:tc>
              </a:tr>
              <a:tr h="376529">
                <a:tc>
                  <a:txBody>
                    <a:bodyPr/>
                    <a:lstStyle/>
                    <a:p>
                      <a:r>
                        <a:rPr lang="zh-CN" altLang="en-US" sz="1400" dirty="0" smtClean="0">
                          <a:latin typeface="微软雅黑" panose="020B0503020204020204" pitchFamily="34" charset="-122"/>
                          <a:ea typeface="微软雅黑" panose="020B0503020204020204" pitchFamily="34" charset="-122"/>
                        </a:rPr>
                        <a:t>企业级，自顶向下开展实施</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团队级，自底向上开展实施</a:t>
                      </a:r>
                      <a:endParaRPr lang="zh-CN" altLang="en-US" sz="1400" dirty="0">
                        <a:latin typeface="微软雅黑" panose="020B0503020204020204" pitchFamily="34" charset="-122"/>
                        <a:ea typeface="微软雅黑" panose="020B0503020204020204" pitchFamily="34" charset="-122"/>
                      </a:endParaRPr>
                    </a:p>
                  </a:txBody>
                  <a:tcPr/>
                </a:tc>
              </a:tr>
              <a:tr h="376529">
                <a:tc>
                  <a:txBody>
                    <a:bodyPr/>
                    <a:lstStyle/>
                    <a:p>
                      <a:r>
                        <a:rPr lang="zh-CN" altLang="en-US" sz="1400" dirty="0" smtClean="0">
                          <a:latin typeface="微软雅黑" panose="020B0503020204020204" pitchFamily="34" charset="-122"/>
                          <a:ea typeface="微软雅黑" panose="020B0503020204020204" pitchFamily="34" charset="-122"/>
                        </a:rPr>
                        <a:t>服务由多个子系统组成，粒度大</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一个系统被拆分成多个服务，粒度细</a:t>
                      </a:r>
                      <a:endParaRPr lang="zh-CN" altLang="en-US" sz="1400" dirty="0">
                        <a:latin typeface="微软雅黑" panose="020B0503020204020204" pitchFamily="34" charset="-122"/>
                        <a:ea typeface="微软雅黑" panose="020B0503020204020204" pitchFamily="34" charset="-122"/>
                      </a:endParaRPr>
                    </a:p>
                  </a:txBody>
                  <a:tcPr/>
                </a:tc>
              </a:tr>
              <a:tr h="376529">
                <a:tc>
                  <a:txBody>
                    <a:bodyPr/>
                    <a:lstStyle/>
                    <a:p>
                      <a:r>
                        <a:rPr lang="zh-CN" altLang="en-US" sz="1400" dirty="0" smtClean="0">
                          <a:latin typeface="微软雅黑" panose="020B0503020204020204" pitchFamily="34" charset="-122"/>
                          <a:ea typeface="微软雅黑" panose="020B0503020204020204" pitchFamily="34" charset="-122"/>
                        </a:rPr>
                        <a:t>企业服务总线，集中式的服务架构</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无集中式总线，松散的服务架构</a:t>
                      </a:r>
                      <a:endParaRPr lang="zh-CN" altLang="en-US" sz="1400" dirty="0">
                        <a:latin typeface="微软雅黑" panose="020B0503020204020204" pitchFamily="34" charset="-122"/>
                        <a:ea typeface="微软雅黑" panose="020B0503020204020204" pitchFamily="34" charset="-122"/>
                      </a:endParaRPr>
                    </a:p>
                  </a:txBody>
                  <a:tcPr/>
                </a:tc>
              </a:tr>
              <a:tr h="376529">
                <a:tc>
                  <a:txBody>
                    <a:bodyPr/>
                    <a:lstStyle/>
                    <a:p>
                      <a:r>
                        <a:rPr lang="zh-CN" altLang="en-US" sz="1400" dirty="0" smtClean="0">
                          <a:latin typeface="微软雅黑" panose="020B0503020204020204" pitchFamily="34" charset="-122"/>
                          <a:ea typeface="微软雅黑" panose="020B0503020204020204" pitchFamily="34" charset="-122"/>
                        </a:rPr>
                        <a:t>集成方式复杂（</a:t>
                      </a:r>
                      <a:r>
                        <a:rPr lang="en-US" altLang="zh-CN" sz="1400" dirty="0" smtClean="0">
                          <a:latin typeface="微软雅黑" panose="020B0503020204020204" pitchFamily="34" charset="-122"/>
                          <a:ea typeface="微软雅黑" panose="020B0503020204020204" pitchFamily="34" charset="-122"/>
                        </a:rPr>
                        <a:t>ESB / WS / SOAP</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集成方式简单（</a:t>
                      </a:r>
                      <a:r>
                        <a:rPr lang="en-US" altLang="zh-CN" sz="1400" dirty="0" smtClean="0">
                          <a:latin typeface="微软雅黑" panose="020B0503020204020204" pitchFamily="34" charset="-122"/>
                          <a:ea typeface="微软雅黑" panose="020B0503020204020204" pitchFamily="34" charset="-122"/>
                        </a:rPr>
                        <a:t>HTTP / REST / JSON</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tc>
              </a:tr>
              <a:tr h="376529">
                <a:tc>
                  <a:txBody>
                    <a:bodyPr/>
                    <a:lstStyle/>
                    <a:p>
                      <a:r>
                        <a:rPr lang="zh-CN" altLang="en-US" sz="1400" dirty="0" smtClean="0">
                          <a:latin typeface="微软雅黑" panose="020B0503020204020204" pitchFamily="34" charset="-122"/>
                          <a:ea typeface="微软雅黑" panose="020B0503020204020204" pitchFamily="34" charset="-122"/>
                        </a:rPr>
                        <a:t>单块架构系统，相互依赖，部署复杂</a:t>
                      </a:r>
                      <a:endParaRPr lang="zh-CN" altLang="en-US" sz="1400" dirty="0">
                        <a:latin typeface="微软雅黑" panose="020B0503020204020204" pitchFamily="34" charset="-122"/>
                        <a:ea typeface="微软雅黑" panose="020B0503020204020204" pitchFamily="34" charset="-122"/>
                      </a:endParaRPr>
                    </a:p>
                  </a:txBody>
                  <a:tcPr/>
                </a:tc>
                <a:tc>
                  <a:txBody>
                    <a:bodyPr/>
                    <a:lstStyle/>
                    <a:p>
                      <a:r>
                        <a:rPr lang="zh-CN" altLang="en-US" sz="1400" dirty="0" smtClean="0">
                          <a:latin typeface="微软雅黑" panose="020B0503020204020204" pitchFamily="34" charset="-122"/>
                          <a:ea typeface="微软雅黑" panose="020B0503020204020204" pitchFamily="34" charset="-122"/>
                        </a:rPr>
                        <a:t>服务能独立部署</a:t>
                      </a:r>
                      <a:endParaRPr lang="zh-CN" altLang="en-US" sz="1400" dirty="0">
                        <a:latin typeface="微软雅黑" panose="020B0503020204020204" pitchFamily="34" charset="-122"/>
                        <a:ea typeface="微软雅黑" panose="020B0503020204020204" pitchFamily="34" charset="-122"/>
                      </a:endParaRPr>
                    </a:p>
                  </a:txBody>
                  <a:tcPr/>
                </a:tc>
              </a:tr>
            </a:tbl>
          </a:graphicData>
        </a:graphic>
      </p:graphicFrame>
      <p:sp>
        <p:nvSpPr>
          <p:cNvPr id="8" name="文本框 7"/>
          <p:cNvSpPr txBox="1"/>
          <p:nvPr/>
        </p:nvSpPr>
        <p:spPr>
          <a:xfrm>
            <a:off x="6387947" y="4196971"/>
            <a:ext cx="2622886"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微服务架构与实践</a:t>
            </a: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606008" y="123478"/>
            <a:ext cx="2741856" cy="277143"/>
          </a:xfrm>
        </p:spPr>
        <p:txBody>
          <a:bodyPr/>
          <a:lstStyle/>
          <a:p>
            <a:pPr algn="l"/>
            <a:r>
              <a:rPr lang="zh-CN" altLang="en-US" sz="1600" dirty="0" smtClean="0">
                <a:solidFill>
                  <a:schemeClr val="bg1">
                    <a:lumMod val="95000"/>
                  </a:schemeClr>
                </a:solidFill>
                <a:latin typeface="微软雅黑" panose="020B0503020204020204" pitchFamily="34" charset="-122"/>
                <a:ea typeface="微软雅黑" panose="020B0503020204020204" pitchFamily="34" charset="-122"/>
              </a:rPr>
              <a:t>微</a:t>
            </a:r>
            <a:r>
              <a:rPr lang="zh-CN" altLang="en-US" sz="1600" dirty="0">
                <a:solidFill>
                  <a:schemeClr val="bg1">
                    <a:lumMod val="95000"/>
                  </a:schemeClr>
                </a:solidFill>
                <a:latin typeface="微软雅黑" panose="020B0503020204020204" pitchFamily="34" charset="-122"/>
                <a:ea typeface="微软雅黑" panose="020B0503020204020204" pitchFamily="34" charset="-122"/>
              </a:rPr>
              <a:t>服务平台</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4611884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087724" y="189572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smtClean="0">
                <a:solidFill>
                  <a:schemeClr val="bg1"/>
                </a:solidFill>
                <a:latin typeface="微软雅黑" pitchFamily="34" charset="-122"/>
                <a:ea typeface="微软雅黑" pitchFamily="34" charset="-122"/>
                <a:sym typeface="微软雅黑" pitchFamily="34" charset="-122"/>
              </a:rPr>
              <a:t>演示完毕 感谢聆听</a:t>
            </a:r>
            <a:endParaRPr lang="en-US" altLang="zh-CN" sz="4500" b="1" dirty="0" smtClean="0">
              <a:solidFill>
                <a:schemeClr val="bg1"/>
              </a:solidFill>
              <a:latin typeface="微软雅黑" pitchFamily="34" charset="-122"/>
              <a:ea typeface="微软雅黑" pitchFamily="34" charset="-122"/>
              <a:sym typeface="微软雅黑"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6" cstate="print">
            <a:extLst>
              <a:ext uri="{28A0092B-C50C-407E-A947-70E740481C1C}">
                <a14:useLocalDpi xmlns:a14="http://schemas.microsoft.com/office/drawing/2010/main" val="0"/>
              </a:ext>
            </a:extLst>
          </a:blip>
          <a:srcRect t="26201" r="2488" b="30400"/>
          <a:stretch/>
        </p:blipFill>
        <p:spPr>
          <a:xfrm>
            <a:off x="94438" y="123478"/>
            <a:ext cx="1902752" cy="598752"/>
          </a:xfrm>
          <a:prstGeom prst="roundRect">
            <a:avLst>
              <a:gd name="adj" fmla="val 8594"/>
            </a:avLst>
          </a:prstGeom>
          <a:solidFill>
            <a:srgbClr val="FFFFFF">
              <a:shade val="85000"/>
            </a:srgbClr>
          </a:solidFill>
          <a:ln>
            <a:noFill/>
          </a:ln>
          <a:effectLst/>
        </p:spPr>
      </p:pic>
      <p:sp>
        <p:nvSpPr>
          <p:cNvPr id="2" name="文本框 1"/>
          <p:cNvSpPr txBox="1"/>
          <p:nvPr/>
        </p:nvSpPr>
        <p:spPr>
          <a:xfrm>
            <a:off x="4566919" y="3556905"/>
            <a:ext cx="2664296" cy="984885"/>
          </a:xfrm>
          <a:prstGeom prst="rect">
            <a:avLst/>
          </a:prstGeom>
          <a:noFill/>
        </p:spPr>
        <p:txBody>
          <a:bodyPr wrap="square" lIns="0" tIns="0" rIns="0" bIns="0" rtlCol="0">
            <a:spAutoFit/>
          </a:bodyPr>
          <a:lstStyle/>
          <a:p>
            <a:r>
              <a:rPr lang="zh-CN" altLang="en-US" sz="1600" b="1" dirty="0" smtClean="0">
                <a:solidFill>
                  <a:schemeClr val="bg1"/>
                </a:solidFill>
                <a:latin typeface="微软雅黑" pitchFamily="34" charset="-122"/>
                <a:ea typeface="微软雅黑" pitchFamily="34" charset="-122"/>
                <a:sym typeface="微软雅黑" pitchFamily="34" charset="-122"/>
              </a:rPr>
              <a:t>如需进一步交流，请联系我们</a:t>
            </a:r>
            <a:endParaRPr lang="en-US" altLang="zh-CN" sz="1600" b="1" dirty="0" smtClean="0">
              <a:solidFill>
                <a:schemeClr val="bg1"/>
              </a:solidFill>
              <a:latin typeface="微软雅黑" pitchFamily="34" charset="-122"/>
              <a:ea typeface="微软雅黑" pitchFamily="34" charset="-122"/>
              <a:sym typeface="微软雅黑" pitchFamily="34" charset="-122"/>
            </a:endParaRPr>
          </a:p>
          <a:p>
            <a:endParaRPr lang="en-US" altLang="zh-CN" sz="1600" b="1" dirty="0">
              <a:solidFill>
                <a:schemeClr val="bg1"/>
              </a:solidFill>
              <a:latin typeface="微软雅黑" pitchFamily="34" charset="-122"/>
              <a:ea typeface="微软雅黑" pitchFamily="34" charset="-122"/>
              <a:sym typeface="微软雅黑" pitchFamily="34" charset="-122"/>
            </a:endParaRPr>
          </a:p>
          <a:p>
            <a:r>
              <a:rPr lang="en-US" altLang="zh-CN" sz="1600" dirty="0" smtClean="0">
                <a:solidFill>
                  <a:schemeClr val="bg1"/>
                </a:solidFill>
                <a:latin typeface="微软雅黑" pitchFamily="34" charset="-122"/>
                <a:ea typeface="微软雅黑" pitchFamily="34" charset="-122"/>
                <a:sym typeface="微软雅黑" pitchFamily="34" charset="-122"/>
              </a:rPr>
              <a:t>service@fuyunwang.com</a:t>
            </a:r>
            <a:endParaRPr lang="zh-CN" altLang="en-US" sz="1600" dirty="0">
              <a:solidFill>
                <a:schemeClr val="bg1"/>
              </a:solidFill>
              <a:latin typeface="微软雅黑" pitchFamily="34" charset="-122"/>
              <a:ea typeface="微软雅黑" pitchFamily="34" charset="-122"/>
              <a:sym typeface="微软雅黑" pitchFamily="34" charset="-122"/>
            </a:endParaRPr>
          </a:p>
          <a:p>
            <a:endParaRPr lang="zh-CN" altLang="en-US" sz="1600" b="1" dirty="0" smtClean="0">
              <a:solidFill>
                <a:schemeClr val="accent6"/>
              </a:solidFill>
              <a:latin typeface="微软雅黑" pitchFamily="34" charset="-122"/>
              <a:ea typeface="微软雅黑" pitchFamily="34"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52320" y="3476204"/>
            <a:ext cx="1543818" cy="1543818"/>
          </a:xfrm>
          <a:prstGeom prst="rect">
            <a:avLst/>
          </a:prstGeom>
        </p:spPr>
      </p:pic>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99413" y="1043111"/>
            <a:ext cx="3008728"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二、单体应用的优缺点</a:t>
            </a:r>
            <a:endParaRPr lang="zh-CN" altLang="en-US" dirty="0">
              <a:solidFill>
                <a:schemeClr val="tx1">
                  <a:lumMod val="65000"/>
                  <a:lumOff val="35000"/>
                </a:schemeClr>
              </a:solidFill>
            </a:endParaRPr>
          </a:p>
        </p:txBody>
      </p:sp>
      <p:grpSp>
        <p:nvGrpSpPr>
          <p:cNvPr id="5" name="组合 4"/>
          <p:cNvGrpSpPr/>
          <p:nvPr/>
        </p:nvGrpSpPr>
        <p:grpSpPr>
          <a:xfrm flipH="1">
            <a:off x="455038" y="1913408"/>
            <a:ext cx="3253103" cy="1162398"/>
            <a:chOff x="5812263" y="3009194"/>
            <a:chExt cx="3503612" cy="1309688"/>
          </a:xfrm>
          <a:solidFill>
            <a:srgbClr val="377A8E"/>
          </a:solidFill>
        </p:grpSpPr>
        <p:sp>
          <p:nvSpPr>
            <p:cNvPr id="6" name="Freeform 5"/>
            <p:cNvSpPr>
              <a:spLocks/>
            </p:cNvSpPr>
            <p:nvPr/>
          </p:nvSpPr>
          <p:spPr bwMode="auto">
            <a:xfrm>
              <a:off x="5812263" y="3009194"/>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TextBox 61"/>
            <p:cNvSpPr txBox="1"/>
            <p:nvPr/>
          </p:nvSpPr>
          <p:spPr>
            <a:xfrm>
              <a:off x="6956991" y="3055475"/>
              <a:ext cx="2088231" cy="646331"/>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容易出现系统风险，一个非主要功能，导致整个系统不可用。</a:t>
              </a:r>
              <a:endParaRPr lang="en-US" altLang="zh-CN" sz="1200" dirty="0"/>
            </a:p>
          </p:txBody>
        </p:sp>
        <p:sp>
          <p:nvSpPr>
            <p:cNvPr id="8" name="矩形 7"/>
            <p:cNvSpPr/>
            <p:nvPr/>
          </p:nvSpPr>
          <p:spPr>
            <a:xfrm>
              <a:off x="6335770" y="3146602"/>
              <a:ext cx="627095" cy="523221"/>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grpSp>
      <p:grpSp>
        <p:nvGrpSpPr>
          <p:cNvPr id="9" name="组合 8"/>
          <p:cNvGrpSpPr/>
          <p:nvPr/>
        </p:nvGrpSpPr>
        <p:grpSpPr>
          <a:xfrm flipH="1">
            <a:off x="458535" y="3075806"/>
            <a:ext cx="3249606" cy="1162398"/>
            <a:chOff x="4635500" y="2781002"/>
            <a:chExt cx="3503612" cy="1309688"/>
          </a:xfrm>
          <a:solidFill>
            <a:srgbClr val="377A8E"/>
          </a:solidFill>
        </p:grpSpPr>
        <p:sp>
          <p:nvSpPr>
            <p:cNvPr id="10"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65"/>
            <p:cNvSpPr txBox="1"/>
            <p:nvPr/>
          </p:nvSpPr>
          <p:spPr>
            <a:xfrm>
              <a:off x="5780227" y="2969175"/>
              <a:ext cx="2088231" cy="276999"/>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相同功能需要重复开发。</a:t>
              </a:r>
              <a:endParaRPr lang="en-US" altLang="zh-CN" sz="1200" dirty="0"/>
            </a:p>
          </p:txBody>
        </p:sp>
        <p:sp>
          <p:nvSpPr>
            <p:cNvPr id="12" name="矩形 11"/>
            <p:cNvSpPr/>
            <p:nvPr/>
          </p:nvSpPr>
          <p:spPr>
            <a:xfrm>
              <a:off x="5159007" y="2899082"/>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grpSp>
        <p:nvGrpSpPr>
          <p:cNvPr id="13" name="组合 12"/>
          <p:cNvGrpSpPr/>
          <p:nvPr/>
        </p:nvGrpSpPr>
        <p:grpSpPr>
          <a:xfrm>
            <a:off x="4892548" y="1620531"/>
            <a:ext cx="3248868" cy="1162398"/>
            <a:chOff x="4635500" y="2781002"/>
            <a:chExt cx="3503612" cy="1309688"/>
          </a:xfrm>
          <a:solidFill>
            <a:srgbClr val="377A8E"/>
          </a:solidFill>
        </p:grpSpPr>
        <p:sp>
          <p:nvSpPr>
            <p:cNvPr id="14"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TextBox 65"/>
            <p:cNvSpPr txBox="1"/>
            <p:nvPr/>
          </p:nvSpPr>
          <p:spPr>
            <a:xfrm>
              <a:off x="5752069" y="3016235"/>
              <a:ext cx="2088231" cy="276999"/>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项目交付周期长。</a:t>
              </a:r>
              <a:endParaRPr lang="en-US" altLang="zh-CN" sz="1200" dirty="0"/>
            </a:p>
          </p:txBody>
        </p:sp>
        <p:sp>
          <p:nvSpPr>
            <p:cNvPr id="16" name="矩形 15"/>
            <p:cNvSpPr/>
            <p:nvPr/>
          </p:nvSpPr>
          <p:spPr>
            <a:xfrm>
              <a:off x="5159007" y="2899082"/>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03</a:t>
              </a:r>
              <a:endParaRPr lang="zh-CN" altLang="en-US" sz="2800" b="1" dirty="0">
                <a:solidFill>
                  <a:schemeClr val="bg1"/>
                </a:solidFill>
                <a:latin typeface="微软雅黑" pitchFamily="34" charset="-122"/>
                <a:ea typeface="微软雅黑" pitchFamily="34" charset="-122"/>
              </a:endParaRPr>
            </a:p>
          </p:txBody>
        </p:sp>
      </p:grpSp>
      <p:sp>
        <p:nvSpPr>
          <p:cNvPr id="17" name="文本框 16"/>
          <p:cNvSpPr txBox="1"/>
          <p:nvPr/>
        </p:nvSpPr>
        <p:spPr>
          <a:xfrm>
            <a:off x="4041602" y="2828640"/>
            <a:ext cx="617158" cy="553998"/>
          </a:xfrm>
          <a:prstGeom prst="rect">
            <a:avLst/>
          </a:prstGeom>
          <a:noFill/>
        </p:spPr>
        <p:txBody>
          <a:bodyPr wrap="square" lIns="0" tIns="0" rIns="0" bIns="0" rtlCol="0">
            <a:spAutoFit/>
          </a:bodyPr>
          <a:lstStyle/>
          <a:p>
            <a:r>
              <a:rPr lang="zh-CN" altLang="en-US" sz="3600" b="1" dirty="0" smtClean="0">
                <a:solidFill>
                  <a:schemeClr val="bg1">
                    <a:lumMod val="65000"/>
                  </a:schemeClr>
                </a:solidFill>
                <a:latin typeface="微软雅黑" pitchFamily="34" charset="-122"/>
                <a:ea typeface="微软雅黑" pitchFamily="34" charset="-122"/>
              </a:rPr>
              <a:t>缺</a:t>
            </a:r>
          </a:p>
        </p:txBody>
      </p:sp>
      <p:grpSp>
        <p:nvGrpSpPr>
          <p:cNvPr id="18" name="组合 17"/>
          <p:cNvGrpSpPr/>
          <p:nvPr/>
        </p:nvGrpSpPr>
        <p:grpSpPr>
          <a:xfrm>
            <a:off x="4935846" y="2570199"/>
            <a:ext cx="3248868" cy="1162398"/>
            <a:chOff x="4635500" y="2781002"/>
            <a:chExt cx="3503612" cy="1309688"/>
          </a:xfrm>
          <a:solidFill>
            <a:srgbClr val="377A8E"/>
          </a:solidFill>
        </p:grpSpPr>
        <p:sp>
          <p:nvSpPr>
            <p:cNvPr id="19"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TextBox 65"/>
            <p:cNvSpPr txBox="1"/>
            <p:nvPr/>
          </p:nvSpPr>
          <p:spPr>
            <a:xfrm>
              <a:off x="5756115" y="2942771"/>
              <a:ext cx="2088231" cy="520164"/>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随着时间的推移，系统维护和升级的成本越来越</a:t>
              </a:r>
              <a:r>
                <a:rPr lang="zh-CN" altLang="en-US" sz="1200" dirty="0" smtClean="0"/>
                <a:t>高。</a:t>
              </a:r>
              <a:endParaRPr lang="en-US" altLang="zh-CN" sz="1200" dirty="0"/>
            </a:p>
          </p:txBody>
        </p:sp>
        <p:sp>
          <p:nvSpPr>
            <p:cNvPr id="21" name="矩形 20"/>
            <p:cNvSpPr/>
            <p:nvPr/>
          </p:nvSpPr>
          <p:spPr>
            <a:xfrm>
              <a:off x="5159007" y="2899081"/>
              <a:ext cx="676266" cy="589518"/>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04</a:t>
              </a:r>
              <a:endParaRPr lang="zh-CN" altLang="en-US" sz="2800" b="1" dirty="0">
                <a:solidFill>
                  <a:schemeClr val="bg1"/>
                </a:solidFill>
                <a:latin typeface="微软雅黑" pitchFamily="34" charset="-122"/>
                <a:ea typeface="微软雅黑" pitchFamily="34" charset="-122"/>
              </a:endParaRPr>
            </a:p>
          </p:txBody>
        </p:sp>
      </p:grpSp>
      <p:grpSp>
        <p:nvGrpSpPr>
          <p:cNvPr id="22" name="组合 21"/>
          <p:cNvGrpSpPr/>
          <p:nvPr/>
        </p:nvGrpSpPr>
        <p:grpSpPr>
          <a:xfrm>
            <a:off x="4979144" y="3531888"/>
            <a:ext cx="3248868" cy="1162398"/>
            <a:chOff x="4635500" y="2781002"/>
            <a:chExt cx="3503612" cy="1309688"/>
          </a:xfrm>
          <a:solidFill>
            <a:srgbClr val="377A8E"/>
          </a:solidFill>
        </p:grpSpPr>
        <p:sp>
          <p:nvSpPr>
            <p:cNvPr id="23"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TextBox 65"/>
            <p:cNvSpPr txBox="1"/>
            <p:nvPr/>
          </p:nvSpPr>
          <p:spPr>
            <a:xfrm>
              <a:off x="5752069" y="3016235"/>
              <a:ext cx="2088231" cy="312098"/>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性能、稳定性难以</a:t>
              </a:r>
              <a:r>
                <a:rPr lang="zh-CN" altLang="en-US" sz="1200" dirty="0" smtClean="0"/>
                <a:t>优化。</a:t>
              </a:r>
              <a:endParaRPr lang="en-US" altLang="zh-CN" sz="1200" dirty="0"/>
            </a:p>
          </p:txBody>
        </p:sp>
        <p:sp>
          <p:nvSpPr>
            <p:cNvPr id="25" name="矩形 24"/>
            <p:cNvSpPr/>
            <p:nvPr/>
          </p:nvSpPr>
          <p:spPr>
            <a:xfrm>
              <a:off x="5159007" y="2899081"/>
              <a:ext cx="676266" cy="589518"/>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05</a:t>
              </a:r>
              <a:endParaRPr lang="zh-CN" altLang="en-US" sz="2800" b="1" dirty="0">
                <a:solidFill>
                  <a:schemeClr val="bg1"/>
                </a:solidFill>
                <a:latin typeface="微软雅黑" pitchFamily="34" charset="-122"/>
                <a:ea typeface="微软雅黑" pitchFamily="34" charset="-122"/>
              </a:endParaRPr>
            </a:p>
          </p:txBody>
        </p:sp>
      </p:gr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175397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68447" y="892711"/>
            <a:ext cx="423262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三、如何优化单体应用的开发和运行？</a:t>
            </a:r>
            <a:endParaRPr lang="zh-CN" altLang="en-US" dirty="0">
              <a:solidFill>
                <a:schemeClr val="tx1">
                  <a:lumMod val="65000"/>
                  <a:lumOff val="35000"/>
                </a:schemeClr>
              </a:solidFill>
            </a:endParaRPr>
          </a:p>
        </p:txBody>
      </p:sp>
      <p:sp>
        <p:nvSpPr>
          <p:cNvPr id="5" name="Freeform 5"/>
          <p:cNvSpPr>
            <a:spLocks/>
          </p:cNvSpPr>
          <p:nvPr/>
        </p:nvSpPr>
        <p:spPr bwMode="auto">
          <a:xfrm>
            <a:off x="844520" y="1829094"/>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3"/>
          <p:cNvSpPr txBox="1"/>
          <p:nvPr/>
        </p:nvSpPr>
        <p:spPr>
          <a:xfrm>
            <a:off x="1115616" y="2174098"/>
            <a:ext cx="687622" cy="64633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400" dirty="0" smtClean="0"/>
              <a:t>提高部署和运维效率</a:t>
            </a:r>
            <a:endParaRPr lang="zh-CN" altLang="en-US" sz="1400" dirty="0"/>
          </a:p>
        </p:txBody>
      </p:sp>
      <p:sp>
        <p:nvSpPr>
          <p:cNvPr id="7" name="矩形 3"/>
          <p:cNvSpPr/>
          <p:nvPr/>
        </p:nvSpPr>
        <p:spPr>
          <a:xfrm>
            <a:off x="2123728" y="1275606"/>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a:spLocks/>
          </p:cNvSpPr>
          <p:nvPr/>
        </p:nvSpPr>
        <p:spPr bwMode="auto">
          <a:xfrm>
            <a:off x="2039908" y="2543469"/>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844520" y="3238794"/>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3"/>
          <p:cNvSpPr/>
          <p:nvPr/>
        </p:nvSpPr>
        <p:spPr>
          <a:xfrm>
            <a:off x="3541048" y="2609106"/>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3"/>
          <p:cNvSpPr/>
          <p:nvPr/>
        </p:nvSpPr>
        <p:spPr>
          <a:xfrm>
            <a:off x="2123728" y="3942606"/>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859766" y="2319457"/>
            <a:ext cx="360284" cy="324836"/>
            <a:chOff x="2142410" y="2298139"/>
            <a:chExt cx="360284" cy="324836"/>
          </a:xfrm>
        </p:grpSpPr>
        <p:sp>
          <p:nvSpPr>
            <p:cNvPr id="13"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TextBox 11"/>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1"/>
                  </a:solidFill>
                </a:rPr>
                <a:t>1</a:t>
              </a:r>
              <a:endParaRPr lang="zh-CN" altLang="en-US" sz="2000" b="1" dirty="0">
                <a:solidFill>
                  <a:schemeClr val="accent1"/>
                </a:solidFill>
              </a:endParaRPr>
            </a:p>
          </p:txBody>
        </p:sp>
      </p:grpSp>
      <p:sp>
        <p:nvSpPr>
          <p:cNvPr id="15" name="TextBox 12"/>
          <p:cNvSpPr txBox="1"/>
          <p:nvPr/>
        </p:nvSpPr>
        <p:spPr>
          <a:xfrm>
            <a:off x="2348843" y="2963265"/>
            <a:ext cx="638454"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400" dirty="0" smtClean="0"/>
              <a:t>优化系统性能</a:t>
            </a:r>
            <a:endParaRPr lang="zh-CN" altLang="en-US" sz="1400" dirty="0"/>
          </a:p>
        </p:txBody>
      </p:sp>
      <p:grpSp>
        <p:nvGrpSpPr>
          <p:cNvPr id="16" name="组合 15"/>
          <p:cNvGrpSpPr/>
          <p:nvPr/>
        </p:nvGrpSpPr>
        <p:grpSpPr>
          <a:xfrm>
            <a:off x="3043249" y="3034591"/>
            <a:ext cx="360284" cy="324836"/>
            <a:chOff x="2142410" y="2298139"/>
            <a:chExt cx="360284" cy="324836"/>
          </a:xfrm>
        </p:grpSpPr>
        <p:sp>
          <p:nvSpPr>
            <p:cNvPr id="17"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TextBox 15"/>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2"/>
                  </a:solidFill>
                </a:rPr>
                <a:t>2</a:t>
              </a:r>
              <a:endParaRPr lang="zh-CN" altLang="en-US" sz="2000" b="1" dirty="0">
                <a:solidFill>
                  <a:schemeClr val="accent2"/>
                </a:solidFill>
              </a:endParaRPr>
            </a:p>
          </p:txBody>
        </p:sp>
      </p:grpSp>
      <p:sp>
        <p:nvSpPr>
          <p:cNvPr id="19" name="TextBox 16"/>
          <p:cNvSpPr txBox="1"/>
          <p:nvPr/>
        </p:nvSpPr>
        <p:spPr>
          <a:xfrm>
            <a:off x="1026782" y="3568409"/>
            <a:ext cx="906657" cy="64633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1400" dirty="0"/>
              <a:t>自动化发现问题、定位问题和报警</a:t>
            </a:r>
            <a:endParaRPr lang="en-US" altLang="zh-CN" sz="1400" dirty="0"/>
          </a:p>
        </p:txBody>
      </p:sp>
      <p:grpSp>
        <p:nvGrpSpPr>
          <p:cNvPr id="20" name="组合 19"/>
          <p:cNvGrpSpPr/>
          <p:nvPr/>
        </p:nvGrpSpPr>
        <p:grpSpPr>
          <a:xfrm>
            <a:off x="1907704" y="3729157"/>
            <a:ext cx="360284" cy="324836"/>
            <a:chOff x="2142410" y="2298139"/>
            <a:chExt cx="360284" cy="324836"/>
          </a:xfrm>
        </p:grpSpPr>
        <p:sp>
          <p:nvSpPr>
            <p:cNvPr id="21"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TextBox 19"/>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3"/>
                  </a:solidFill>
                </a:rPr>
                <a:t>3</a:t>
              </a:r>
              <a:endParaRPr lang="zh-CN" altLang="en-US" sz="2000" b="1" dirty="0">
                <a:solidFill>
                  <a:schemeClr val="accent3"/>
                </a:solidFill>
              </a:endParaRPr>
            </a:p>
          </p:txBody>
        </p:sp>
      </p:grpSp>
      <p:sp>
        <p:nvSpPr>
          <p:cNvPr id="23" name="TextBox 20"/>
          <p:cNvSpPr txBox="1"/>
          <p:nvPr/>
        </p:nvSpPr>
        <p:spPr>
          <a:xfrm>
            <a:off x="2763925" y="1461735"/>
            <a:ext cx="4350186" cy="738664"/>
          </a:xfrm>
          <a:prstGeom prst="rect">
            <a:avLst/>
          </a:prstGeom>
          <a:noFill/>
        </p:spPr>
        <p:txBody>
          <a:bodyPr wrap="square" lIns="0" tIns="0" rIns="0" bIns="0" rtlCol="0">
            <a:spAutoFit/>
          </a:bodyPr>
          <a:lstStyle/>
          <a:p>
            <a:pPr marL="171450" indent="-171450" algn="just">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itchFamily="34" charset="-122"/>
                <a:ea typeface="微软雅黑" pitchFamily="34" charset="-122"/>
              </a:rPr>
              <a:t>自动化打包、部署、升级和回滚软件系统</a:t>
            </a:r>
          </a:p>
          <a:p>
            <a:pPr marL="171450" indent="-171450" algn="just">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itchFamily="34" charset="-122"/>
                <a:ea typeface="微软雅黑" pitchFamily="34" charset="-122"/>
              </a:rPr>
              <a:t>代码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开发环境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测试环境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生产</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环境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TextBox 21"/>
          <p:cNvSpPr txBox="1"/>
          <p:nvPr/>
        </p:nvSpPr>
        <p:spPr>
          <a:xfrm>
            <a:off x="4067944" y="2826918"/>
            <a:ext cx="3289002" cy="738664"/>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启动多个应用实例（集群）</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使用读写分离、缓存服务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5" name="TextBox 22"/>
          <p:cNvSpPr txBox="1"/>
          <p:nvPr/>
        </p:nvSpPr>
        <p:spPr>
          <a:xfrm>
            <a:off x="2819509" y="4023784"/>
            <a:ext cx="4350186" cy="1107996"/>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监控主机性能、程序性能、并发请求压力、数据库压力</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监控程序出错位置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提前或及时发送警报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6" name="矩形 25"/>
          <p:cNvSpPr/>
          <p:nvPr/>
        </p:nvSpPr>
        <p:spPr>
          <a:xfrm>
            <a:off x="0" y="2361147"/>
            <a:ext cx="9143999" cy="895571"/>
          </a:xfrm>
          <a:prstGeom prst="rect">
            <a:avLst/>
          </a:prstGeom>
          <a:solidFill>
            <a:srgbClr val="0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cs typeface="Arial Unicode MS" panose="020B0604020202020204" pitchFamily="34" charset="-122"/>
              </a:rPr>
              <a:t>但是，单体</a:t>
            </a:r>
            <a:r>
              <a:rPr lang="zh-CN" altLang="en-US" sz="2000" dirty="0">
                <a:latin typeface="微软雅黑" panose="020B0503020204020204" pitchFamily="34" charset="-122"/>
                <a:ea typeface="微软雅黑" panose="020B0503020204020204" pitchFamily="34" charset="-122"/>
                <a:cs typeface="Arial Unicode MS" panose="020B0604020202020204" pitchFamily="34" charset="-122"/>
              </a:rPr>
              <a:t>应用的缺点并没有从根本上解决！</a:t>
            </a: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49072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68447" y="892711"/>
            <a:ext cx="423262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四</a:t>
            </a:r>
            <a:r>
              <a:rPr lang="zh-CN" altLang="en-US" dirty="0" smtClean="0">
                <a:solidFill>
                  <a:schemeClr val="tx1">
                    <a:lumMod val="65000"/>
                    <a:lumOff val="35000"/>
                  </a:schemeClr>
                </a:solidFill>
              </a:rPr>
              <a:t>、如何治本？</a:t>
            </a:r>
            <a:endParaRPr lang="zh-CN" altLang="en-US" dirty="0">
              <a:solidFill>
                <a:schemeClr val="tx1">
                  <a:lumMod val="65000"/>
                  <a:lumOff val="35000"/>
                </a:schemeClr>
              </a:solidFill>
            </a:endParaRPr>
          </a:p>
        </p:txBody>
      </p:sp>
      <p:sp>
        <p:nvSpPr>
          <p:cNvPr id="5" name="文本框 9"/>
          <p:cNvSpPr txBox="1"/>
          <p:nvPr/>
        </p:nvSpPr>
        <p:spPr>
          <a:xfrm>
            <a:off x="1115616" y="2067694"/>
            <a:ext cx="6945175" cy="1177245"/>
          </a:xfrm>
          <a:prstGeom prst="rect">
            <a:avLst/>
          </a:prstGeom>
          <a:noFill/>
        </p:spPr>
        <p:txBody>
          <a:bodyPr wrap="square" lIns="68580" tIns="34290" rIns="68580" bIns="34290" rtlCol="0">
            <a:spAutoFit/>
          </a:bodyPr>
          <a:lstStyle/>
          <a:p>
            <a:pPr lvl="0" algn="ctr"/>
            <a:r>
              <a:rPr lang="zh-CN" altLang="en-US" sz="3600" b="1" dirty="0">
                <a:solidFill>
                  <a:srgbClr val="0E647C"/>
                </a:solidFill>
                <a:latin typeface="微软雅黑" panose="020B0503020204020204" pitchFamily="34" charset="-122"/>
                <a:ea typeface="微软雅黑" panose="020B0503020204020204" pitchFamily="34" charset="-122"/>
              </a:rPr>
              <a:t>技术发展日新月异，</a:t>
            </a:r>
            <a:endParaRPr lang="en-US" altLang="zh-CN" sz="3600" b="1" dirty="0">
              <a:solidFill>
                <a:srgbClr val="0E647C"/>
              </a:solidFill>
              <a:latin typeface="微软雅黑" panose="020B0503020204020204" pitchFamily="34" charset="-122"/>
              <a:ea typeface="微软雅黑" panose="020B0503020204020204" pitchFamily="34" charset="-122"/>
            </a:endParaRPr>
          </a:p>
          <a:p>
            <a:pPr lvl="0" algn="ctr"/>
            <a:r>
              <a:rPr lang="zh-CN" altLang="en-US" sz="3600" b="1" dirty="0">
                <a:solidFill>
                  <a:srgbClr val="0E647C"/>
                </a:solidFill>
                <a:latin typeface="微软雅黑" panose="020B0503020204020204" pitchFamily="34" charset="-122"/>
                <a:ea typeface="微软雅黑" panose="020B0503020204020204" pitchFamily="34" charset="-122"/>
              </a:rPr>
              <a:t>今天的答案是使用微服务</a:t>
            </a:r>
            <a:r>
              <a:rPr lang="zh-CN" altLang="en-US" sz="3600" b="1" dirty="0" smtClean="0">
                <a:solidFill>
                  <a:srgbClr val="0E647C"/>
                </a:solidFill>
                <a:latin typeface="微软雅黑" panose="020B0503020204020204" pitchFamily="34" charset="-122"/>
                <a:ea typeface="微软雅黑" panose="020B0503020204020204" pitchFamily="34" charset="-122"/>
              </a:rPr>
              <a:t>架构。</a:t>
            </a:r>
            <a:endParaRPr lang="zh-CN" altLang="zh-CN" sz="3600" b="1" dirty="0">
              <a:solidFill>
                <a:srgbClr val="0E647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225033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3" name="Freeform 5"/>
          <p:cNvSpPr>
            <a:spLocks/>
          </p:cNvSpPr>
          <p:nvPr/>
        </p:nvSpPr>
        <p:spPr bwMode="auto">
          <a:xfrm>
            <a:off x="323528" y="0"/>
            <a:ext cx="3022302"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1147406" y="181689"/>
            <a:ext cx="1415772" cy="584775"/>
          </a:xfrm>
          <a:prstGeom prst="rect">
            <a:avLst/>
          </a:prstGeom>
          <a:noFill/>
        </p:spPr>
        <p:txBody>
          <a:bodyPr wrap="none" rtlCol="0">
            <a:spAutoFit/>
          </a:bodyPr>
          <a:lstStyle/>
          <a:p>
            <a:pPr algn="ctr"/>
            <a:r>
              <a:rPr lang="zh-CN" altLang="en-US" sz="3200" b="1" dirty="0" smtClean="0">
                <a:solidFill>
                  <a:schemeClr val="bg1"/>
                </a:solidFill>
                <a:latin typeface="微软雅黑" pitchFamily="34" charset="-122"/>
                <a:ea typeface="微软雅黑" pitchFamily="34" charset="-122"/>
              </a:rPr>
              <a:t>到正题</a:t>
            </a:r>
            <a:endParaRPr lang="zh-CN" altLang="en-US" sz="3200" b="1" dirty="0">
              <a:solidFill>
                <a:schemeClr val="bg1"/>
              </a:solidFill>
              <a:latin typeface="微软雅黑" pitchFamily="34" charset="-122"/>
              <a:ea typeface="微软雅黑" pitchFamily="34" charset="-122"/>
            </a:endParaRP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9"/>
          <p:cNvSpPr txBox="1"/>
          <p:nvPr/>
        </p:nvSpPr>
        <p:spPr>
          <a:xfrm>
            <a:off x="1331640" y="1973751"/>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什么是微服务</a:t>
            </a:r>
            <a:endParaRPr lang="zh-CN" altLang="en-US" sz="3600" b="1" spc="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5760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6794</TotalTime>
  <Words>4060</Words>
  <Application>Microsoft Office PowerPoint</Application>
  <PresentationFormat>全屏显示(16:9)</PresentationFormat>
  <Paragraphs>774</Paragraphs>
  <Slides>52</Slides>
  <Notes>47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52</vt:i4>
      </vt:variant>
    </vt:vector>
  </HeadingPairs>
  <TitlesOfParts>
    <vt:vector size="65" baseType="lpstr">
      <vt:lpstr>Arial Unicode MS</vt:lpstr>
      <vt:lpstr>LilyUPC</vt:lpstr>
      <vt:lpstr>Segoe Light</vt:lpstr>
      <vt:lpstr>Swis721 Th BT</vt:lpstr>
      <vt:lpstr>华文行楷</vt:lpstr>
      <vt:lpstr>宋体</vt:lpstr>
      <vt:lpstr>微软雅黑</vt:lpstr>
      <vt:lpstr>微软雅黑 Light</vt:lpstr>
      <vt:lpstr>Arial</vt:lpstr>
      <vt:lpstr>Calibri</vt:lpstr>
      <vt:lpstr>Segoe UI</vt:lpstr>
      <vt:lpstr>Wingdings</vt:lpstr>
      <vt:lpstr>Office 主题​​</vt:lpstr>
      <vt:lpstr>PowerPoint 演示文稿</vt:lpstr>
      <vt:lpstr>PowerPoint 演示文稿</vt:lpstr>
      <vt:lpstr>PowerPoint 演示文稿</vt:lpstr>
      <vt:lpstr>单体应用</vt:lpstr>
      <vt:lpstr>PowerPoint 演示文稿</vt:lpstr>
      <vt:lpstr>单体应用</vt:lpstr>
      <vt:lpstr>单体应用</vt:lpstr>
      <vt:lpstr>单体应用</vt:lpstr>
      <vt:lpstr>PowerPoint 演示文稿</vt:lpstr>
      <vt:lpstr>PowerPoint 演示文稿</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微服务平台</vt:lpstr>
      <vt:lpstr>微服务平台</vt:lpstr>
      <vt:lpstr>微服务平台</vt:lpstr>
      <vt:lpstr>微服务平台</vt:lpstr>
      <vt:lpstr>微服务平台</vt:lpstr>
      <vt:lpstr>微服务平台</vt:lpstr>
      <vt:lpstr>微服务平台</vt:lpstr>
      <vt:lpstr>微服务平台</vt:lpstr>
      <vt:lpstr>微服务平台</vt:lpstr>
      <vt:lpstr>微服务平台</vt:lpstr>
      <vt:lpstr>PowerPoint 演示文稿</vt:lpstr>
      <vt:lpstr>微服务平台</vt:lpstr>
      <vt:lpstr>微服务平台</vt:lpstr>
      <vt:lpstr>微服务平台</vt:lpstr>
      <vt:lpstr>微服务平台</vt:lpstr>
      <vt:lpstr>微服务平台</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hairong</dc:creator>
  <cp:lastModifiedBy>hairong</cp:lastModifiedBy>
  <cp:revision>387</cp:revision>
  <dcterms:created xsi:type="dcterms:W3CDTF">2015-04-24T01:01:13Z</dcterms:created>
  <dcterms:modified xsi:type="dcterms:W3CDTF">2017-02-13T06:55:41Z</dcterms:modified>
</cp:coreProperties>
</file>